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aitlyn Hood" initials="KH [6]" lastIdx="1" clrIdx="6">
    <p:extLst/>
  </p:cmAuthor>
  <p:cmAuthor id="1" name="Cheri Levinson" initials="CL" lastIdx="47" clrIdx="0">
    <p:extLst/>
  </p:cmAuthor>
  <p:cmAuthor id="8" name="Kaitlyn Hood" initials="KH [7]" lastIdx="1" clrIdx="7">
    <p:extLst/>
  </p:cmAuthor>
  <p:cmAuthor id="2" name="Kaitlyn Hood" initials="KH" lastIdx="1" clrIdx="1">
    <p:extLst/>
  </p:cmAuthor>
  <p:cmAuthor id="9" name="Kaitlyn Hood" initials="KH [8]" lastIdx="1" clrIdx="8">
    <p:extLst/>
  </p:cmAuthor>
  <p:cmAuthor id="3" name="Kaitlyn Hood" initials="KH [2]" lastIdx="1" clrIdx="2">
    <p:extLst/>
  </p:cmAuthor>
  <p:cmAuthor id="10" name="Kaitlyn Hood" initials="KH [9]" lastIdx="1" clrIdx="9">
    <p:extLst/>
  </p:cmAuthor>
  <p:cmAuthor id="4" name="Kaitlyn Hood" initials="KH [3]" lastIdx="1" clrIdx="3">
    <p:extLst/>
  </p:cmAuthor>
  <p:cmAuthor id="5" name="Kaitlyn Hood" initials="KH [4]" lastIdx="1" clrIdx="4">
    <p:extLst/>
  </p:cmAuthor>
  <p:cmAuthor id="6" name="Kaitlyn Hood" initials="KH [5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>
        <p:scale>
          <a:sx n="25" d="100"/>
          <a:sy n="25" d="100"/>
        </p:scale>
        <p:origin x="12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7660-AEF2-4424-91C1-A34A593FBCD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6093-26EC-4D36-90C5-8ECA43B7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7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7660-AEF2-4424-91C1-A34A593FBCD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6093-26EC-4D36-90C5-8ECA43B7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9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7660-AEF2-4424-91C1-A34A593FBCD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6093-26EC-4D36-90C5-8ECA43B7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2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7660-AEF2-4424-91C1-A34A593FBCD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6093-26EC-4D36-90C5-8ECA43B7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7660-AEF2-4424-91C1-A34A593FBCD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6093-26EC-4D36-90C5-8ECA43B7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5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7660-AEF2-4424-91C1-A34A593FBCD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6093-26EC-4D36-90C5-8ECA43B7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5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7660-AEF2-4424-91C1-A34A593FBCD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6093-26EC-4D36-90C5-8ECA43B7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4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7660-AEF2-4424-91C1-A34A593FBCD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6093-26EC-4D36-90C5-8ECA43B7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9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7660-AEF2-4424-91C1-A34A593FBCD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6093-26EC-4D36-90C5-8ECA43B7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9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7660-AEF2-4424-91C1-A34A593FBCD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6093-26EC-4D36-90C5-8ECA43B7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3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7660-AEF2-4424-91C1-A34A593FBCD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6093-26EC-4D36-90C5-8ECA43B7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6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7660-AEF2-4424-91C1-A34A593FBCD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06093-26EC-4D36-90C5-8ECA43B78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1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555" y="674912"/>
            <a:ext cx="42519600" cy="31546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31316" y="6321276"/>
            <a:ext cx="42602337" cy="259070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60835" b="29804"/>
          <a:stretch/>
        </p:blipFill>
        <p:spPr>
          <a:xfrm>
            <a:off x="1210013" y="1250758"/>
            <a:ext cx="7306999" cy="475488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421FD4-EE31-4027-B644-6486332A42DD}"/>
              </a:ext>
            </a:extLst>
          </p:cNvPr>
          <p:cNvSpPr txBox="1">
            <a:spLocks/>
          </p:cNvSpPr>
          <p:nvPr/>
        </p:nvSpPr>
        <p:spPr>
          <a:xfrm>
            <a:off x="8816458" y="1181375"/>
            <a:ext cx="27088981" cy="489364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2800" dirty="0">
              <a:latin typeface="Arial Black" panose="020B0A04020102020204" pitchFamily="34" charset="0"/>
            </a:endParaRPr>
          </a:p>
          <a:p>
            <a:pPr algn="ctr"/>
            <a:r>
              <a:rPr lang="en-US" sz="8800" dirty="0">
                <a:latin typeface="Arial Black" panose="020B0A04020102020204" pitchFamily="34" charset="0"/>
              </a:rPr>
              <a:t>Shared Vulnerabilities for Social Anxiety, Binge Eating, and Obesity </a:t>
            </a:r>
            <a:endParaRPr lang="en-US" sz="4800" dirty="0"/>
          </a:p>
          <a:p>
            <a:pPr algn="ctr"/>
            <a:r>
              <a:rPr lang="en-US" sz="5400" dirty="0"/>
              <a:t>Irina </a:t>
            </a:r>
            <a:r>
              <a:rPr lang="en-US" sz="5400" dirty="0" err="1"/>
              <a:t>Vanzhula</a:t>
            </a:r>
            <a:r>
              <a:rPr lang="en-US" sz="5400" dirty="0"/>
              <a:t>, B.A. &amp; Cheri Levinson, Ph.D. </a:t>
            </a:r>
          </a:p>
          <a:p>
            <a:pPr algn="ctr"/>
            <a:r>
              <a:rPr lang="en-US" sz="5400" dirty="0"/>
              <a:t>University of Louisville, Department of Psychological and Brain Sciences</a:t>
            </a:r>
          </a:p>
        </p:txBody>
      </p:sp>
      <p:pic>
        <p:nvPicPr>
          <p:cNvPr id="10" name="Picture 2" descr="Screen Shot 2016-09-24 at 1.25.06 PM.png">
            <a:extLst>
              <a:ext uri="{FF2B5EF4-FFF2-40B4-BE49-F238E27FC236}">
                <a16:creationId xmlns:a16="http://schemas.microsoft.com/office/drawing/2014/main" id="{3CD5B93B-D919-4898-BC8C-2C69B8F4B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7882" y="1250758"/>
            <a:ext cx="6394134" cy="475488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4BE3C858-BB19-470F-8226-25F279478944}"/>
              </a:ext>
            </a:extLst>
          </p:cNvPr>
          <p:cNvSpPr/>
          <p:nvPr/>
        </p:nvSpPr>
        <p:spPr>
          <a:xfrm>
            <a:off x="664555" y="21498288"/>
            <a:ext cx="15583196" cy="107300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820462" y="22246098"/>
            <a:ext cx="15151565" cy="9910913"/>
            <a:chOff x="233368" y="20925423"/>
            <a:chExt cx="14682072" cy="1076908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ED4A574-50D7-4D5A-B215-55B192683332}"/>
                </a:ext>
              </a:extLst>
            </p:cNvPr>
            <p:cNvSpPr txBox="1"/>
            <p:nvPr/>
          </p:nvSpPr>
          <p:spPr>
            <a:xfrm>
              <a:off x="1316167" y="21417637"/>
              <a:ext cx="4114800" cy="1438034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Fear of Negative Evaluation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BC4AF8F-8180-4C78-A1A4-87BA1F5D30FA}"/>
                </a:ext>
              </a:extLst>
            </p:cNvPr>
            <p:cNvSpPr txBox="1"/>
            <p:nvPr/>
          </p:nvSpPr>
          <p:spPr>
            <a:xfrm>
              <a:off x="1291337" y="23576100"/>
              <a:ext cx="4114800" cy="13716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Social Appearance Anxiety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965FC05-288D-4DAE-9C88-654D155BD61B}"/>
                </a:ext>
              </a:extLst>
            </p:cNvPr>
            <p:cNvSpPr txBox="1"/>
            <p:nvPr/>
          </p:nvSpPr>
          <p:spPr>
            <a:xfrm>
              <a:off x="1262631" y="25593702"/>
              <a:ext cx="4114800" cy="1371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4000" dirty="0"/>
                <a:t>Restraint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25438E5-F6D7-4BB6-B8A3-67A871A6676C}"/>
                </a:ext>
              </a:extLst>
            </p:cNvPr>
            <p:cNvSpPr txBox="1"/>
            <p:nvPr/>
          </p:nvSpPr>
          <p:spPr>
            <a:xfrm>
              <a:off x="1234075" y="27611304"/>
              <a:ext cx="4114800" cy="1371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4000" dirty="0"/>
                <a:t>Negative Affect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A2D74DC-5F7F-4B72-A71E-ABCF1BFF7690}"/>
                </a:ext>
              </a:extLst>
            </p:cNvPr>
            <p:cNvSpPr txBox="1"/>
            <p:nvPr/>
          </p:nvSpPr>
          <p:spPr>
            <a:xfrm>
              <a:off x="1262631" y="29607467"/>
              <a:ext cx="4114800" cy="1371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Maladaptive Perfectionism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3B378FC-7A45-4423-A6A9-E527B12056F0}"/>
                </a:ext>
              </a:extLst>
            </p:cNvPr>
            <p:cNvSpPr txBox="1"/>
            <p:nvPr/>
          </p:nvSpPr>
          <p:spPr>
            <a:xfrm>
              <a:off x="10003346" y="23092536"/>
              <a:ext cx="4114800" cy="137160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4000" dirty="0"/>
                <a:t>Binge Eating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22FFBF7-CBCD-4199-B334-0690DD1844E5}"/>
                </a:ext>
              </a:extLst>
            </p:cNvPr>
            <p:cNvSpPr txBox="1"/>
            <p:nvPr/>
          </p:nvSpPr>
          <p:spPr>
            <a:xfrm>
              <a:off x="9966438" y="25491153"/>
              <a:ext cx="4114800" cy="13716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4000" dirty="0"/>
                <a:t>Social Anxiety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5B331B0-08B2-4648-8266-05D585182F30}"/>
                </a:ext>
              </a:extLst>
            </p:cNvPr>
            <p:cNvSpPr txBox="1"/>
            <p:nvPr/>
          </p:nvSpPr>
          <p:spPr>
            <a:xfrm>
              <a:off x="9993483" y="27904443"/>
              <a:ext cx="4114800" cy="137160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4000" dirty="0"/>
                <a:t>BMI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0412170-CB5E-44F1-B307-5EA4B544BC30}"/>
                </a:ext>
              </a:extLst>
            </p:cNvPr>
            <p:cNvCxnSpPr>
              <a:cxnSpLocks/>
            </p:cNvCxnSpPr>
            <p:nvPr/>
          </p:nvCxnSpPr>
          <p:spPr>
            <a:xfrm>
              <a:off x="5335707" y="26371171"/>
              <a:ext cx="4667639" cy="210041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2890D0-B402-476A-8E94-BEBBB8520604}"/>
                </a:ext>
              </a:extLst>
            </p:cNvPr>
            <p:cNvCxnSpPr>
              <a:cxnSpLocks/>
            </p:cNvCxnSpPr>
            <p:nvPr/>
          </p:nvCxnSpPr>
          <p:spPr>
            <a:xfrm>
              <a:off x="5358330" y="28444165"/>
              <a:ext cx="4685209" cy="30731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26ED64F-EBCA-48C8-81DE-D1C55BB003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30967" y="23447478"/>
              <a:ext cx="4591072" cy="58720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3805467-4EA1-48EA-B17A-A52E0C643E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3869" y="23778336"/>
              <a:ext cx="4649477" cy="219534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1F0F110-1549-4327-8586-90DE3A8FAA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5768" y="24162490"/>
              <a:ext cx="4677155" cy="3835848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01A83E1-1B4F-4ABD-B2D9-4AEF385AFDDB}"/>
                </a:ext>
              </a:extLst>
            </p:cNvPr>
            <p:cNvCxnSpPr>
              <a:cxnSpLocks/>
            </p:cNvCxnSpPr>
            <p:nvPr/>
          </p:nvCxnSpPr>
          <p:spPr>
            <a:xfrm>
              <a:off x="5379666" y="21956951"/>
              <a:ext cx="4586772" cy="3855889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1A286F3-AD1A-416B-AC12-FAD6C17115A6}"/>
                </a:ext>
              </a:extLst>
            </p:cNvPr>
            <p:cNvCxnSpPr>
              <a:cxnSpLocks/>
            </p:cNvCxnSpPr>
            <p:nvPr/>
          </p:nvCxnSpPr>
          <p:spPr>
            <a:xfrm>
              <a:off x="5436562" y="24476548"/>
              <a:ext cx="4548091" cy="1475258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743FD51-71F2-4956-B0C8-9A20AA5E25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4687" y="26176953"/>
              <a:ext cx="4611751" cy="1582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E7742D-C8E8-4B13-AACF-DA7D35CEB3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29184" y="26349293"/>
              <a:ext cx="4794794" cy="1851895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4AF882B-F1A4-4596-A295-43DE66F6CC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5768" y="26619686"/>
              <a:ext cx="4624367" cy="3790232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6FF1739-2835-4D16-B464-5B6426E42E4F}"/>
                </a:ext>
              </a:extLst>
            </p:cNvPr>
            <p:cNvSpPr txBox="1"/>
            <p:nvPr/>
          </p:nvSpPr>
          <p:spPr>
            <a:xfrm>
              <a:off x="233368" y="31109734"/>
              <a:ext cx="137432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/>
                <a:t>Note</a:t>
              </a:r>
              <a:r>
                <a:rPr lang="en-US" sz="3200" dirty="0"/>
                <a:t>: * </a:t>
              </a:r>
              <a:r>
                <a:rPr lang="en-US" sz="3200" i="1" dirty="0"/>
                <a:t>p</a:t>
              </a:r>
              <a:r>
                <a:rPr lang="en-US" sz="3200" dirty="0"/>
                <a:t> &lt; .05; ** </a:t>
              </a:r>
              <a:r>
                <a:rPr lang="en-US" sz="3200" i="1" dirty="0"/>
                <a:t>p</a:t>
              </a:r>
              <a:r>
                <a:rPr lang="en-US" sz="3200" dirty="0"/>
                <a:t> &lt; .001. Only significant paths are shown.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F74D84A-6F54-4BE8-9DE7-7587FA0335BE}"/>
                </a:ext>
              </a:extLst>
            </p:cNvPr>
            <p:cNvSpPr txBox="1"/>
            <p:nvPr/>
          </p:nvSpPr>
          <p:spPr>
            <a:xfrm rot="1456224">
              <a:off x="8892231" y="27594171"/>
              <a:ext cx="1293012" cy="635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7030A0"/>
                  </a:solidFill>
                </a:rPr>
                <a:t>.20**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026D040-919D-41B0-8D87-D28A2B645C6F}"/>
                </a:ext>
              </a:extLst>
            </p:cNvPr>
            <p:cNvSpPr txBox="1"/>
            <p:nvPr/>
          </p:nvSpPr>
          <p:spPr>
            <a:xfrm rot="208458">
              <a:off x="8081467" y="28127986"/>
              <a:ext cx="12930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7030A0"/>
                  </a:solidFill>
                </a:rPr>
                <a:t>-.15**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8AD0913-BBBA-4206-955A-D0A058699FEE}"/>
                </a:ext>
              </a:extLst>
            </p:cNvPr>
            <p:cNvSpPr txBox="1"/>
            <p:nvPr/>
          </p:nvSpPr>
          <p:spPr>
            <a:xfrm rot="2467660">
              <a:off x="6214901" y="22511278"/>
              <a:ext cx="12930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B0F0"/>
                  </a:solidFill>
                </a:rPr>
                <a:t>.15*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EE70CD2-E89F-42D6-9F3F-2A620DC1AF48}"/>
                </a:ext>
              </a:extLst>
            </p:cNvPr>
            <p:cNvSpPr txBox="1"/>
            <p:nvPr/>
          </p:nvSpPr>
          <p:spPr>
            <a:xfrm rot="1238468">
              <a:off x="6186117" y="24389091"/>
              <a:ext cx="12930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B0F0"/>
                  </a:solidFill>
                </a:rPr>
                <a:t>.32**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7B10204-946B-4D30-919E-68FA9271B1CE}"/>
                </a:ext>
              </a:extLst>
            </p:cNvPr>
            <p:cNvSpPr txBox="1"/>
            <p:nvPr/>
          </p:nvSpPr>
          <p:spPr>
            <a:xfrm>
              <a:off x="5918123" y="25667503"/>
              <a:ext cx="3487515" cy="581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B0F0"/>
                  </a:solidFill>
                </a:rPr>
                <a:t>-.11*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50FD38F-1E31-4CBC-82EC-ED18DF560110}"/>
                </a:ext>
              </a:extLst>
            </p:cNvPr>
            <p:cNvSpPr txBox="1"/>
            <p:nvPr/>
          </p:nvSpPr>
          <p:spPr>
            <a:xfrm rot="19176999">
              <a:off x="5449808" y="29061858"/>
              <a:ext cx="12930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B0F0"/>
                  </a:solidFill>
                </a:rPr>
                <a:t>.19**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92C0C55-3CF9-4BC3-A5EC-D07BC5BAC9B5}"/>
                </a:ext>
              </a:extLst>
            </p:cNvPr>
            <p:cNvSpPr txBox="1"/>
            <p:nvPr/>
          </p:nvSpPr>
          <p:spPr>
            <a:xfrm rot="20299513">
              <a:off x="5980767" y="27129962"/>
              <a:ext cx="12930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B0F0"/>
                  </a:solidFill>
                </a:rPr>
                <a:t>.20**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2A90CAC-9C70-4BBC-A8F7-70DFC0BE22B8}"/>
                </a:ext>
              </a:extLst>
            </p:cNvPr>
            <p:cNvSpPr txBox="1"/>
            <p:nvPr/>
          </p:nvSpPr>
          <p:spPr>
            <a:xfrm rot="20327028">
              <a:off x="7157692" y="24283501"/>
              <a:ext cx="12930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accent5">
                      <a:lumMod val="50000"/>
                    </a:schemeClr>
                  </a:solidFill>
                </a:rPr>
                <a:t>.23**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319F17B-5A37-4945-9693-181473DCAC85}"/>
                </a:ext>
              </a:extLst>
            </p:cNvPr>
            <p:cNvSpPr txBox="1"/>
            <p:nvPr/>
          </p:nvSpPr>
          <p:spPr>
            <a:xfrm rot="21188384">
              <a:off x="8215429" y="22967582"/>
              <a:ext cx="12930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accent5">
                      <a:lumMod val="50000"/>
                    </a:schemeClr>
                  </a:solidFill>
                </a:rPr>
                <a:t>.19**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2B8F430-F1FB-4F08-AF0B-2CD038713536}"/>
                </a:ext>
              </a:extLst>
            </p:cNvPr>
            <p:cNvSpPr txBox="1"/>
            <p:nvPr/>
          </p:nvSpPr>
          <p:spPr>
            <a:xfrm rot="19471779">
              <a:off x="7063293" y="25366001"/>
              <a:ext cx="12752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accent5">
                      <a:lumMod val="50000"/>
                    </a:schemeClr>
                  </a:solidFill>
                </a:rPr>
                <a:t>.17**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D057811-074D-43E6-9624-6C7E761743E9}"/>
                </a:ext>
              </a:extLst>
            </p:cNvPr>
            <p:cNvSpPr txBox="1"/>
            <p:nvPr/>
          </p:nvSpPr>
          <p:spPr>
            <a:xfrm>
              <a:off x="10953706" y="20925423"/>
              <a:ext cx="3961734" cy="1036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/>
                <a:t>CFI=1.00, TLI=1.00 RMSEA&lt;0.001, SRMR=.01</a:t>
              </a: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685694"/>
              </p:ext>
            </p:extLst>
          </p:nvPr>
        </p:nvGraphicFramePr>
        <p:xfrm>
          <a:off x="631316" y="6501975"/>
          <a:ext cx="12344400" cy="14409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6732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n>
                            <a:noFill/>
                          </a:ln>
                        </a:rPr>
                        <a:t>Introduction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4867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cs typeface="Arial" panose="020B0604020202020204" pitchFamily="34" charset="0"/>
                        </a:rPr>
                        <a:t>High comorbidity between social anxiety, binge eating, and obesity (Darlymple et al., 2015)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cs typeface="Arial" panose="020B0604020202020204" pitchFamily="34" charset="0"/>
                        </a:rPr>
                        <a:t>Binge eating and social anxiety have shared vulnerabilities: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cs typeface="Arial" panose="020B0604020202020204" pitchFamily="34" charset="0"/>
                        </a:rPr>
                        <a:t>Maladaptive perfectionism (MP) 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cs typeface="Arial" panose="020B0604020202020204" pitchFamily="34" charset="0"/>
                        </a:rPr>
                        <a:t>Social appearance anxiety (SAA) 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cs typeface="Arial" panose="020B0604020202020204" pitchFamily="34" charset="0"/>
                        </a:rPr>
                        <a:t>Fear of negative evaluation (FNE) (Levinson &amp; </a:t>
                      </a:r>
                      <a:r>
                        <a:rPr lang="en-US" sz="3000" dirty="0" err="1">
                          <a:cs typeface="Arial" panose="020B0604020202020204" pitchFamily="34" charset="0"/>
                        </a:rPr>
                        <a:t>Rodebaugh</a:t>
                      </a:r>
                      <a:r>
                        <a:rPr lang="en-US" sz="3000" dirty="0">
                          <a:cs typeface="Arial" panose="020B0604020202020204" pitchFamily="34" charset="0"/>
                        </a:rPr>
                        <a:t>, 2016)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cs typeface="Arial" panose="020B0604020202020204" pitchFamily="34" charset="0"/>
                        </a:rPr>
                        <a:t>Binge eating and obesity may have shared vulnerabilities: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cs typeface="Arial" panose="020B0604020202020204" pitchFamily="34" charset="0"/>
                        </a:rPr>
                        <a:t>Negative affect (NA)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cs typeface="Arial" panose="020B0604020202020204" pitchFamily="34" charset="0"/>
                        </a:rPr>
                        <a:t>Dietary restraint (Mason et al., 2016)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cs typeface="Arial" panose="020B0604020202020204" pitchFamily="34" charset="0"/>
                        </a:rPr>
                        <a:t>Lack of research on vulnerabilities shared between BMI, social anxiety, and binge eating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cs typeface="Arial" panose="020B0604020202020204" pitchFamily="34" charset="0"/>
                        </a:rPr>
                        <a:t>The current study tested MP, SAA, FNE, NA, and dietary restraint in a combined model of social anxiety, binge eating, and obesity (using BMI)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732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Participants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7872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Three hundred undergraduate females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Mean age = 18.71, </a:t>
                      </a:r>
                      <a:r>
                        <a:rPr lang="en-US" sz="3000" i="1" dirty="0"/>
                        <a:t>SD</a:t>
                      </a:r>
                      <a:r>
                        <a:rPr lang="en-US" sz="3000" dirty="0"/>
                        <a:t> = 1.05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Mean BMI = 21.76, </a:t>
                      </a:r>
                      <a:r>
                        <a:rPr lang="en-US" sz="3000" i="1" dirty="0"/>
                        <a:t>SD</a:t>
                      </a:r>
                      <a:r>
                        <a:rPr lang="en-US" sz="3000" dirty="0"/>
                        <a:t> = 3.08, Range: 16.04 – 34.43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European Americans 61%, Asian Americans 27%, African Americans 4%, Hispanic 3%</a:t>
                      </a:r>
                      <a:endParaRPr lang="en-US" sz="3000" dirty="0">
                        <a:ln>
                          <a:noFill/>
                        </a:ln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6732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Procedure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652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Participants filled out self-report questionnaires at two time points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Baseline (Time 1) 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Six months later (Time 2)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BMI was calculated from height and weight measurements that were taken using a scale and a height chart in a laboratory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 BMI was used as proxy for obesity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F00D520-9F37-42F5-ABAE-83B5C7E96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452859"/>
              </p:ext>
            </p:extLst>
          </p:nvPr>
        </p:nvGraphicFramePr>
        <p:xfrm>
          <a:off x="13138180" y="6523542"/>
          <a:ext cx="17554372" cy="14442219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6879357">
                  <a:extLst>
                    <a:ext uri="{9D8B030D-6E8A-4147-A177-3AD203B41FA5}">
                      <a16:colId xmlns:a16="http://schemas.microsoft.com/office/drawing/2014/main" val="3498908551"/>
                    </a:ext>
                  </a:extLst>
                </a:gridCol>
                <a:gridCol w="5810694">
                  <a:extLst>
                    <a:ext uri="{9D8B030D-6E8A-4147-A177-3AD203B41FA5}">
                      <a16:colId xmlns:a16="http://schemas.microsoft.com/office/drawing/2014/main" val="1901234230"/>
                    </a:ext>
                  </a:extLst>
                </a:gridCol>
                <a:gridCol w="4864321">
                  <a:extLst>
                    <a:ext uri="{9D8B030D-6E8A-4147-A177-3AD203B41FA5}">
                      <a16:colId xmlns:a16="http://schemas.microsoft.com/office/drawing/2014/main" val="2588506339"/>
                    </a:ext>
                  </a:extLst>
                </a:gridCol>
              </a:tblGrid>
              <a:tr h="995483">
                <a:tc gridSpan="3"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Measures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4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/>
                          </a:solidFill>
                        </a:rPr>
                        <a:t>Measure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/>
                          </a:solidFill>
                        </a:rPr>
                        <a:t>Examples</a:t>
                      </a:r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/>
                          </a:solidFill>
                        </a:rPr>
                        <a:t>Psychometric properties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807424"/>
                  </a:ext>
                </a:extLst>
              </a:tr>
              <a:tr h="1357477">
                <a:tc>
                  <a:txBody>
                    <a:bodyPr/>
                    <a:lstStyle/>
                    <a:p>
                      <a:r>
                        <a:rPr lang="en-US" sz="2800" b="1" dirty="0"/>
                        <a:t>The Eating Disorder Inventory 2 </a:t>
                      </a:r>
                      <a:r>
                        <a:rPr lang="en-US" sz="2800" dirty="0"/>
                        <a:t>(Garner, Olmstead, &amp; </a:t>
                      </a:r>
                      <a:r>
                        <a:rPr lang="en-US" sz="2800" dirty="0" err="1"/>
                        <a:t>Polivy</a:t>
                      </a:r>
                      <a:r>
                        <a:rPr lang="en-US" sz="2800" dirty="0"/>
                        <a:t>, 1983)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/>
                        <a:t>Binge eating subscale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i="1" dirty="0">
                          <a:solidFill>
                            <a:srgbClr val="292934"/>
                          </a:solidFill>
                        </a:rPr>
                        <a:t>I have gone on eating binges where I have felt I could not stop</a:t>
                      </a:r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dirty="0"/>
                        <a:t>Good internal consistency and discriminant validity</a:t>
                      </a:r>
                    </a:p>
                    <a:p>
                      <a:endParaRPr lang="en-US" sz="2800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45776846"/>
                  </a:ext>
                </a:extLst>
              </a:tr>
              <a:tr h="1731384"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1" dirty="0"/>
                        <a:t>The Eating Disorder Examination Questionnaire IV </a:t>
                      </a:r>
                      <a:r>
                        <a:rPr lang="en-US" altLang="en-US" sz="2800" dirty="0"/>
                        <a:t>(</a:t>
                      </a:r>
                      <a:r>
                        <a:rPr lang="en-US" sz="2800" dirty="0"/>
                        <a:t>Fairburn &amp; </a:t>
                      </a:r>
                      <a:r>
                        <a:rPr lang="en-US" sz="2800" dirty="0" err="1"/>
                        <a:t>Beglin</a:t>
                      </a:r>
                      <a:r>
                        <a:rPr lang="en-US" sz="2800" dirty="0"/>
                        <a:t>, 1994)</a:t>
                      </a:r>
                    </a:p>
                    <a:p>
                      <a:pPr marL="342900" marR="0" lvl="0" indent="-34290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/>
                        <a:t>Dietary restraint subscale 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i="1" dirty="0"/>
                        <a:t>Have you been consciously trying to restrict the amount of food you eat to influence your shape or weight?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dirty="0"/>
                        <a:t>Good reliability and validity (Cooper &amp; Fairburn, 1993)</a:t>
                      </a:r>
                    </a:p>
                    <a:p>
                      <a:endParaRPr lang="en-US" sz="2800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8665166"/>
                  </a:ext>
                </a:extLst>
              </a:tr>
              <a:tr h="1320547"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1" dirty="0"/>
                        <a:t>The Social Appearance Anxiety Scale </a:t>
                      </a:r>
                      <a:r>
                        <a:rPr lang="en-US" altLang="en-US" sz="2800" dirty="0"/>
                        <a:t>(Hart et al., 2008)</a:t>
                      </a:r>
                      <a:endParaRPr lang="en-US" altLang="en-US" sz="2800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/>
                        <a:t>I get nervous when talking to people because of the way I look</a:t>
                      </a:r>
                      <a:endParaRPr lang="en-US" altLang="en-US" sz="2800" i="1" dirty="0">
                        <a:solidFill>
                          <a:srgbClr val="29293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dirty="0"/>
                        <a:t>Good internal consistency and high test-retest reliability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68309566"/>
                  </a:ext>
                </a:extLst>
              </a:tr>
              <a:tr h="1357477"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1" dirty="0"/>
                        <a:t>The Brief Fear of Negative Evaluation Scale </a:t>
                      </a:r>
                      <a:r>
                        <a:rPr lang="en-US" altLang="en-US" sz="2800" dirty="0"/>
                        <a:t>(Leary, 1983)</a:t>
                      </a:r>
                      <a:endParaRPr lang="en-US" altLang="en-US" sz="2800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i="1" dirty="0">
                          <a:solidFill>
                            <a:srgbClr val="292934"/>
                          </a:solidFill>
                        </a:rPr>
                        <a:t>When I am talking to someone, I worry about what they may be thinking about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dirty="0"/>
                        <a:t>Excellent psychometric properties</a:t>
                      </a:r>
                    </a:p>
                    <a:p>
                      <a:endParaRPr lang="en-US" sz="2800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69601064"/>
                  </a:ext>
                </a:extLst>
              </a:tr>
              <a:tr h="2562587"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1" dirty="0"/>
                        <a:t>The Frost Multidimensional Perfectionism Scale </a:t>
                      </a:r>
                      <a:r>
                        <a:rPr lang="en-US" altLang="en-US" sz="2800" dirty="0"/>
                        <a:t>(Frost et al., 1990)</a:t>
                      </a:r>
                    </a:p>
                    <a:p>
                      <a:pPr marL="457200" marR="0" lvl="0" indent="-45720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2800" dirty="0">
                          <a:solidFill>
                            <a:srgbClr val="292934"/>
                          </a:solidFill>
                        </a:rPr>
                        <a:t>MP = composite of </a:t>
                      </a:r>
                      <a:r>
                        <a:rPr lang="en-US" sz="2800" b="1" dirty="0"/>
                        <a:t>parental criticism, parental expectations, doubts about actions</a:t>
                      </a:r>
                      <a:r>
                        <a:rPr lang="en-US" sz="2800" dirty="0"/>
                        <a:t>, and </a:t>
                      </a:r>
                      <a:r>
                        <a:rPr lang="en-US" sz="2800" b="1" dirty="0"/>
                        <a:t>concern over mistakes </a:t>
                      </a:r>
                      <a:endParaRPr lang="en-US" altLang="en-US" sz="2800" b="1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/>
                        <a:t> 1. If I fail partly, it is as bad as being a complete failure</a:t>
                      </a:r>
                    </a:p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/>
                        <a:t>2. Even when I do something very carefully, I often feel that it is not quite done right.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Best factor structure has been found for 2 factors: high standards and maladaptive perfectionism</a:t>
                      </a:r>
                    </a:p>
                    <a:p>
                      <a:endParaRPr lang="en-US" sz="2800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79814182"/>
                  </a:ext>
                </a:extLst>
              </a:tr>
              <a:tr h="1357477"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1" dirty="0"/>
                        <a:t>The Positive and Negative Affect Scale </a:t>
                      </a:r>
                      <a:r>
                        <a:rPr lang="en-US" altLang="en-US" sz="2800" dirty="0"/>
                        <a:t>(Clark &amp; </a:t>
                      </a:r>
                      <a:r>
                        <a:rPr lang="en-US" altLang="en-US" sz="2800" dirty="0" err="1"/>
                        <a:t>Tellegen</a:t>
                      </a:r>
                      <a:r>
                        <a:rPr lang="en-US" altLang="en-US" sz="2800" dirty="0"/>
                        <a:t>, 1988)</a:t>
                      </a:r>
                    </a:p>
                    <a:p>
                      <a:pPr marL="457200" marR="0" lvl="0" indent="-45720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2800" b="1" dirty="0">
                          <a:solidFill>
                            <a:srgbClr val="292934"/>
                          </a:solidFill>
                        </a:rPr>
                        <a:t>Negative affect subscale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i="1" dirty="0">
                          <a:solidFill>
                            <a:srgbClr val="292934"/>
                          </a:solidFill>
                        </a:rPr>
                        <a:t>Indicate to what extent you generally feel distressed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dirty="0"/>
                        <a:t>Good internal consistency, convergent, and discriminant validity</a:t>
                      </a:r>
                      <a:endParaRPr lang="en-US" altLang="en-US" sz="2800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04025597"/>
                  </a:ext>
                </a:extLst>
              </a:tr>
              <a:tr h="2562587"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b="1" dirty="0"/>
                        <a:t>The Social Interaction Anxiety Scale (SIAS) </a:t>
                      </a:r>
                      <a:r>
                        <a:rPr lang="en-US" altLang="en-US" sz="2800" dirty="0"/>
                        <a:t>and </a:t>
                      </a:r>
                      <a:r>
                        <a:rPr lang="en-US" altLang="en-US" sz="2800" b="1" dirty="0"/>
                        <a:t>The Social Phobia Scale </a:t>
                      </a:r>
                      <a:r>
                        <a:rPr lang="en-US" altLang="en-US" sz="2800" dirty="0"/>
                        <a:t>(SPS; </a:t>
                      </a:r>
                      <a:r>
                        <a:rPr lang="en-US" altLang="en-US" sz="2800" dirty="0" err="1"/>
                        <a:t>Mattick</a:t>
                      </a:r>
                      <a:r>
                        <a:rPr lang="en-US" altLang="en-US" sz="2800" dirty="0"/>
                        <a:t> &amp; Clarke, 1989)</a:t>
                      </a:r>
                    </a:p>
                    <a:p>
                      <a:pPr marL="457200" marR="0" lvl="0" indent="-45720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2800" b="0" dirty="0"/>
                        <a:t>Calculated</a:t>
                      </a:r>
                      <a:r>
                        <a:rPr lang="en-US" altLang="en-US" sz="2800" b="1" dirty="0"/>
                        <a:t> </a:t>
                      </a:r>
                      <a:r>
                        <a:rPr lang="en-US" altLang="en-US" sz="2800" dirty="0"/>
                        <a:t>composite Social Anxiety by adding SPS and </a:t>
                      </a:r>
                      <a:r>
                        <a:rPr lang="en-US" altLang="en-US" sz="2800" b="1" dirty="0"/>
                        <a:t>straight SIAS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dirty="0">
                          <a:solidFill>
                            <a:srgbClr val="292934"/>
                          </a:solidFill>
                        </a:rPr>
                        <a:t>SIAS: </a:t>
                      </a:r>
                      <a:r>
                        <a:rPr lang="en-US" altLang="en-US" sz="2800" i="1" dirty="0">
                          <a:solidFill>
                            <a:srgbClr val="292934"/>
                          </a:solidFill>
                        </a:rPr>
                        <a:t>I find myself worrying that I won't know what to say in social situations</a:t>
                      </a:r>
                    </a:p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800" dirty="0">
                          <a:solidFill>
                            <a:srgbClr val="292934"/>
                          </a:solidFill>
                        </a:rPr>
                        <a:t>SPS: </a:t>
                      </a:r>
                      <a:r>
                        <a:rPr lang="en-US" altLang="en-US" sz="2800" i="1" dirty="0">
                          <a:solidFill>
                            <a:srgbClr val="292934"/>
                          </a:solidFill>
                        </a:rPr>
                        <a:t>I worry others may think my behavior is odd</a:t>
                      </a: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SIAS has e</a:t>
                      </a:r>
                      <a:r>
                        <a:rPr lang="en-US" altLang="en-US" sz="2800" dirty="0"/>
                        <a:t>xcellent reliability and good construct validity (</a:t>
                      </a:r>
                      <a:r>
                        <a:rPr lang="en-US" altLang="en-US" sz="2800" dirty="0" err="1"/>
                        <a:t>Heimberg</a:t>
                      </a:r>
                      <a:r>
                        <a:rPr lang="en-US" altLang="en-US" sz="2800" dirty="0"/>
                        <a:t> &amp; Turk, 2002); SPS has good internal consistency and test–retest reliability</a:t>
                      </a:r>
                      <a:endParaRPr lang="en-US" altLang="en-US" sz="2800" dirty="0">
                        <a:solidFill>
                          <a:srgbClr val="292934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231777"/>
                  </a:ext>
                </a:extLst>
              </a:tr>
            </a:tbl>
          </a:graphicData>
        </a:graphic>
      </p:graphicFrame>
      <p:sp>
        <p:nvSpPr>
          <p:cNvPr id="70" name="Rectangle 69">
            <a:extLst>
              <a:ext uri="{FF2B5EF4-FFF2-40B4-BE49-F238E27FC236}">
                <a16:creationId xmlns:a16="http://schemas.microsoft.com/office/drawing/2014/main" id="{4BE3C858-BB19-470F-8226-25F279478944}"/>
              </a:ext>
            </a:extLst>
          </p:cNvPr>
          <p:cNvSpPr/>
          <p:nvPr/>
        </p:nvSpPr>
        <p:spPr>
          <a:xfrm>
            <a:off x="16410213" y="21498288"/>
            <a:ext cx="14282340" cy="107300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17513380" y="22181552"/>
            <a:ext cx="12124226" cy="9372160"/>
            <a:chOff x="17072207" y="22060220"/>
            <a:chExt cx="12124226" cy="9372160"/>
          </a:xfrm>
        </p:grpSpPr>
        <p:grpSp>
          <p:nvGrpSpPr>
            <p:cNvPr id="54" name="Group 53"/>
            <p:cNvGrpSpPr/>
            <p:nvPr/>
          </p:nvGrpSpPr>
          <p:grpSpPr>
            <a:xfrm>
              <a:off x="17072207" y="22590867"/>
              <a:ext cx="12124226" cy="8841513"/>
              <a:chOff x="16549738" y="21461550"/>
              <a:chExt cx="12944886" cy="9609655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41FC91E-7E1B-4547-A26C-3435B2245D8B}"/>
                  </a:ext>
                </a:extLst>
              </p:cNvPr>
              <p:cNvSpPr txBox="1"/>
              <p:nvPr/>
            </p:nvSpPr>
            <p:spPr>
              <a:xfrm>
                <a:off x="16590027" y="23639452"/>
                <a:ext cx="4074511" cy="1371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Social Appearance Anxiety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91FD2048-6DBD-42FB-9DF8-4970CA373AE3}"/>
                  </a:ext>
                </a:extLst>
              </p:cNvPr>
              <p:cNvSpPr txBox="1"/>
              <p:nvPr/>
            </p:nvSpPr>
            <p:spPr>
              <a:xfrm>
                <a:off x="16590027" y="25787009"/>
                <a:ext cx="4114800" cy="1371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4000" dirty="0"/>
                  <a:t>Restraint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AAD14A4-4281-4EEA-9513-0A2D4302EFD5}"/>
                  </a:ext>
                </a:extLst>
              </p:cNvPr>
              <p:cNvSpPr txBox="1"/>
              <p:nvPr/>
            </p:nvSpPr>
            <p:spPr>
              <a:xfrm>
                <a:off x="16567346" y="27844409"/>
                <a:ext cx="4114800" cy="1371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4000" dirty="0"/>
                  <a:t>Negative Affect</a:t>
                </a:r>
              </a:p>
              <a:p>
                <a:pPr algn="ctr"/>
                <a:endParaRPr lang="en-US" sz="5400" dirty="0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FC06FE1-4F89-4AFF-995D-663F06E03B51}"/>
                  </a:ext>
                </a:extLst>
              </p:cNvPr>
              <p:cNvSpPr txBox="1"/>
              <p:nvPr/>
            </p:nvSpPr>
            <p:spPr>
              <a:xfrm>
                <a:off x="16549738" y="29699605"/>
                <a:ext cx="4114800" cy="1371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Maladaptive Perfectionism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7673A1D-279E-4082-9814-53E6A48EA28D}"/>
                  </a:ext>
                </a:extLst>
              </p:cNvPr>
              <p:cNvSpPr txBox="1"/>
              <p:nvPr/>
            </p:nvSpPr>
            <p:spPr>
              <a:xfrm>
                <a:off x="25362216" y="23082108"/>
                <a:ext cx="4114800" cy="1371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4000" dirty="0"/>
                  <a:t>Binge Eating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CD52D66-6E66-41A9-9549-AFBD4E047003}"/>
                  </a:ext>
                </a:extLst>
              </p:cNvPr>
              <p:cNvSpPr txBox="1"/>
              <p:nvPr/>
            </p:nvSpPr>
            <p:spPr>
              <a:xfrm>
                <a:off x="25379824" y="25499065"/>
                <a:ext cx="4114800" cy="1371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4000" dirty="0"/>
                  <a:t>Social Anxiety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66F8830-7697-4EE6-98D0-FAF218ED3202}"/>
                  </a:ext>
                </a:extLst>
              </p:cNvPr>
              <p:cNvSpPr txBox="1"/>
              <p:nvPr/>
            </p:nvSpPr>
            <p:spPr>
              <a:xfrm>
                <a:off x="25362216" y="27912024"/>
                <a:ext cx="4114800" cy="13716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4000" dirty="0"/>
                  <a:t>BMI</a:t>
                </a:r>
              </a:p>
            </p:txBody>
          </p: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DA16CCFD-9737-4C0B-B413-8517B0FDD7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0664538" y="26184865"/>
                <a:ext cx="4715286" cy="4200540"/>
              </a:xfrm>
              <a:prstGeom prst="straightConnector1">
                <a:avLst/>
              </a:prstGeom>
              <a:ln w="76200">
                <a:solidFill>
                  <a:srgbClr val="C00000"/>
                </a:solidFill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A6032D09-AAA4-4931-A418-4D7137CF96D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0645806" y="23778336"/>
                <a:ext cx="4734018" cy="577072"/>
              </a:xfrm>
              <a:prstGeom prst="straightConnector1">
                <a:avLst/>
              </a:prstGeom>
              <a:ln w="7620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8DA33223-B1FE-4020-8C47-FC842C402CBA}"/>
                  </a:ext>
                </a:extLst>
              </p:cNvPr>
              <p:cNvSpPr txBox="1"/>
              <p:nvPr/>
            </p:nvSpPr>
            <p:spPr>
              <a:xfrm rot="19104300">
                <a:off x="22175426" y="27625107"/>
                <a:ext cx="1317203" cy="635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.</a:t>
                </a:r>
                <a:r>
                  <a:rPr lang="en-US" sz="3200" b="1" dirty="0">
                    <a:solidFill>
                      <a:srgbClr val="C00000"/>
                    </a:solidFill>
                  </a:rPr>
                  <a:t>16**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D77EA898-C7C0-41E2-96C6-BBCBB8FFFFFC}"/>
                  </a:ext>
                </a:extLst>
              </p:cNvPr>
              <p:cNvSpPr txBox="1"/>
              <p:nvPr/>
            </p:nvSpPr>
            <p:spPr>
              <a:xfrm rot="21181102">
                <a:off x="22129077" y="23347608"/>
                <a:ext cx="1359527" cy="635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.</a:t>
                </a:r>
                <a:r>
                  <a:rPr lang="en-US" sz="3200" b="1" dirty="0">
                    <a:solidFill>
                      <a:srgbClr val="C00000"/>
                    </a:solidFill>
                  </a:rPr>
                  <a:t>21**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FD6E051-825F-4EFF-8147-540E22B57F87}"/>
                  </a:ext>
                </a:extLst>
              </p:cNvPr>
              <p:cNvSpPr txBox="1"/>
              <p:nvPr/>
            </p:nvSpPr>
            <p:spPr>
              <a:xfrm>
                <a:off x="16569882" y="21461550"/>
                <a:ext cx="4114800" cy="1438418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Fear of Negative Evaluation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2CFD7D9-D09B-4406-BF9B-0423A6B783D0}"/>
                  </a:ext>
                </a:extLst>
              </p:cNvPr>
              <p:cNvSpPr txBox="1"/>
              <p:nvPr/>
            </p:nvSpPr>
            <p:spPr>
              <a:xfrm>
                <a:off x="26656663" y="22464693"/>
                <a:ext cx="17763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Time 2</a:t>
                </a:r>
              </a:p>
            </p:txBody>
          </p:sp>
        </p:grp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8F676CF-9A54-4205-9F67-46F2022B1948}"/>
                </a:ext>
              </a:extLst>
            </p:cNvPr>
            <p:cNvSpPr txBox="1"/>
            <p:nvPr/>
          </p:nvSpPr>
          <p:spPr>
            <a:xfrm>
              <a:off x="18110995" y="22060220"/>
              <a:ext cx="17763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Time 1</a:t>
              </a: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611370F3-BF99-4FFD-98F1-7A6A222FEC57}"/>
              </a:ext>
            </a:extLst>
          </p:cNvPr>
          <p:cNvSpPr txBox="1"/>
          <p:nvPr/>
        </p:nvSpPr>
        <p:spPr>
          <a:xfrm>
            <a:off x="674947" y="21135045"/>
            <a:ext cx="15572803" cy="1077218"/>
          </a:xfrm>
          <a:prstGeom prst="rect">
            <a:avLst/>
          </a:prstGeom>
          <a:solidFill>
            <a:srgbClr val="C00000"/>
          </a:solidFill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Figure 1. Cross-Sectional Model of Shared Vulnerabilities of Binge Eating, Social Anxiety, and Obesity</a:t>
            </a:r>
            <a:endParaRPr lang="en-US" sz="32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3C87EBB-C8BF-4F1A-B25E-A662B280166A}"/>
              </a:ext>
            </a:extLst>
          </p:cNvPr>
          <p:cNvSpPr txBox="1"/>
          <p:nvPr/>
        </p:nvSpPr>
        <p:spPr>
          <a:xfrm>
            <a:off x="16410983" y="21138870"/>
            <a:ext cx="14281570" cy="1077218"/>
          </a:xfrm>
          <a:prstGeom prst="rect">
            <a:avLst/>
          </a:prstGeom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Figure 2. Prospective 6-month Model of Shared Vulnerabilities of Binge Eating, Social Anxiety, and Obesity 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421972"/>
              </p:ext>
            </p:extLst>
          </p:nvPr>
        </p:nvGraphicFramePr>
        <p:xfrm>
          <a:off x="30855016" y="6523542"/>
          <a:ext cx="12344400" cy="2569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1249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Data Analyses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5644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We used cross-lagged path analyses to test five potential vulnerabilities (FNE, SAA, restraint, NA, and MP) as predictors of three outcomes: 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Social anxiety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Binge eating 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BMI 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We tested two models: 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cross-sectional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prospective 6-month 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Model fit was evaluated using 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Comparative fit index (CFI; </a:t>
                      </a:r>
                      <a:r>
                        <a:rPr lang="en-US" sz="3000" dirty="0" err="1"/>
                        <a:t>Bentler</a:t>
                      </a:r>
                      <a:r>
                        <a:rPr lang="en-US" sz="3000" dirty="0"/>
                        <a:t>, 1990)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Tucker-Lewis incremental fit index (TLI; Tucker &amp; Lewis, 1973)</a:t>
                      </a:r>
                    </a:p>
                    <a:p>
                      <a:pPr marL="1943100" lvl="3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.95 and greater considered excellent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Root mean square error of approximation (RMSEA; </a:t>
                      </a:r>
                      <a:r>
                        <a:rPr lang="en-US" sz="2900" dirty="0" err="1"/>
                        <a:t>Steiger</a:t>
                      </a:r>
                      <a:r>
                        <a:rPr lang="en-US" sz="2900" dirty="0"/>
                        <a:t> &amp; Lind, 1980)  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Standardized root mean square residual (SRMR, </a:t>
                      </a:r>
                      <a:r>
                        <a:rPr lang="en-US" sz="3000" dirty="0" err="1"/>
                        <a:t>Benter</a:t>
                      </a:r>
                      <a:r>
                        <a:rPr lang="en-US" sz="3000" dirty="0"/>
                        <a:t>, 1990)</a:t>
                      </a:r>
                    </a:p>
                    <a:p>
                      <a:pPr marL="1943100" lvl="3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.05 and less considered excellent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49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solidFill>
                            <a:schemeClr val="bg1"/>
                          </a:solidFill>
                        </a:rPr>
                        <a:t>Results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4293"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/>
                        <a:t>Cross-sectional model </a:t>
                      </a:r>
                      <a:r>
                        <a:rPr lang="en-US" sz="3000" dirty="0"/>
                        <a:t>(Fig. 1)</a:t>
                      </a:r>
                      <a:endParaRPr lang="en-US" sz="3000" b="1" dirty="0"/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All five predictors (FNE, SAA, restraint, NA, and MP) were significantly associated with social anxiety  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SAA, restraint, and NA, were significantly associated with binge eating 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Restraint and NA were significantly associated with BMI</a:t>
                      </a:r>
                    </a:p>
                    <a:p>
                      <a:r>
                        <a:rPr lang="en-US" sz="3000" dirty="0"/>
                        <a:t>      (all </a:t>
                      </a:r>
                      <a:r>
                        <a:rPr lang="en-US" sz="3000" i="1" dirty="0" err="1"/>
                        <a:t>p</a:t>
                      </a:r>
                      <a:r>
                        <a:rPr lang="en-US" sz="3000" dirty="0" err="1"/>
                        <a:t>s</a:t>
                      </a:r>
                      <a:r>
                        <a:rPr lang="en-US" sz="3000" dirty="0"/>
                        <a:t>&lt;.05)</a:t>
                      </a:r>
                    </a:p>
                    <a:p>
                      <a:r>
                        <a:rPr lang="en-US" sz="3000" b="1" dirty="0"/>
                        <a:t>Prospective model </a:t>
                      </a:r>
                      <a:r>
                        <a:rPr lang="en-US" sz="3000" dirty="0"/>
                        <a:t>(Fig. 2) 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MP predicted social anxiety (</a:t>
                      </a:r>
                      <a:r>
                        <a:rPr lang="en-US" sz="3000" i="1" dirty="0"/>
                        <a:t>p</a:t>
                      </a:r>
                      <a:r>
                        <a:rPr lang="en-US" sz="3000" dirty="0"/>
                        <a:t>=0.008) 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SAA predicted binge eating over time (</a:t>
                      </a:r>
                      <a:r>
                        <a:rPr lang="en-US" sz="3000" i="1" dirty="0"/>
                        <a:t>p</a:t>
                      </a:r>
                      <a:r>
                        <a:rPr lang="en-US" sz="3000" dirty="0"/>
                        <a:t>=0.003)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There were no prospective predictors of BMI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249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solidFill>
                            <a:schemeClr val="bg1"/>
                          </a:solidFill>
                        </a:rPr>
                        <a:t>Discussion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77218">
                <a:tc>
                  <a:txBody>
                    <a:bodyPr/>
                    <a:lstStyle/>
                    <a:p>
                      <a:r>
                        <a:rPr lang="en-US" sz="3000" b="1" dirty="0"/>
                        <a:t>Cross-sectional model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Restraint and NA were associated with all three outcomes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May help maintain but not predict social anxiety, binge eating, and BMI over time</a:t>
                      </a:r>
                    </a:p>
                    <a:p>
                      <a:r>
                        <a:rPr lang="en-US" sz="3000" b="1" dirty="0"/>
                        <a:t>Prospective model</a:t>
                      </a:r>
                      <a:endParaRPr lang="en-US" sz="3000" dirty="0"/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We replicated previous findings: 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MP predicted later social anxiety, but not binge eating 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SAA, but not NA or restraint,  was a predictor of binge eating (</a:t>
                      </a:r>
                      <a:r>
                        <a:rPr lang="en-US" sz="3000" dirty="0" err="1"/>
                        <a:t>Brosof</a:t>
                      </a:r>
                      <a:r>
                        <a:rPr lang="en-US" sz="3000" dirty="0"/>
                        <a:t> &amp; Levinson, 2016; Levinson &amp; </a:t>
                      </a:r>
                      <a:r>
                        <a:rPr lang="en-US" sz="3000" dirty="0" err="1"/>
                        <a:t>Rodebaugh</a:t>
                      </a:r>
                      <a:r>
                        <a:rPr lang="en-US" sz="3000" dirty="0"/>
                        <a:t>, 2016) 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We found no evidence of shared prospective vulnerabilities across social anxiety, binge eating, and BMI 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No vulnerability predicted BMI across time 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More research is needed to identify what vulnerabilities are shared between BMI, social anxiety, and binge eating across time</a:t>
                      </a:r>
                    </a:p>
                    <a:p>
                      <a:pPr marL="1028700" lvl="1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It is possible that traits not assessed here may be shared across disorders such as:</a:t>
                      </a:r>
                    </a:p>
                    <a:p>
                      <a:pPr marL="1485900" lvl="2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Self-esteem</a:t>
                      </a:r>
                    </a:p>
                    <a:p>
                      <a:pPr marL="1485900" lvl="2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Weight stigma</a:t>
                      </a:r>
                    </a:p>
                    <a:p>
                      <a:r>
                        <a:rPr lang="en-US" sz="3000" b="1" dirty="0"/>
                        <a:t>Implications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Understanding mechanisms of overlap may improve prevention and treatment efforts</a:t>
                      </a:r>
                    </a:p>
                    <a:p>
                      <a:pPr marL="914400" lvl="1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Focus interventions on shared vulnerabilities and thereby treat multiple problems simultaneously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96FF1739-2835-4D16-B464-5B6426E42E4F}"/>
              </a:ext>
            </a:extLst>
          </p:cNvPr>
          <p:cNvSpPr txBox="1"/>
          <p:nvPr/>
        </p:nvSpPr>
        <p:spPr>
          <a:xfrm>
            <a:off x="16616336" y="31633227"/>
            <a:ext cx="13743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Note</a:t>
            </a:r>
            <a:r>
              <a:rPr lang="en-US" sz="3200" dirty="0"/>
              <a:t>: * </a:t>
            </a:r>
            <a:r>
              <a:rPr lang="en-US" sz="3200" i="1" dirty="0"/>
              <a:t>p</a:t>
            </a:r>
            <a:r>
              <a:rPr lang="en-US" sz="3200" dirty="0"/>
              <a:t> &lt; .05; ** </a:t>
            </a:r>
            <a:r>
              <a:rPr lang="en-US" sz="3200" i="1" dirty="0"/>
              <a:t>p</a:t>
            </a:r>
            <a:r>
              <a:rPr lang="en-US" sz="3200" dirty="0"/>
              <a:t> &lt; .001. Only significant paths are shown.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C20BD09-260B-4AD5-8FA5-39618A4986C5}"/>
              </a:ext>
            </a:extLst>
          </p:cNvPr>
          <p:cNvSpPr txBox="1"/>
          <p:nvPr/>
        </p:nvSpPr>
        <p:spPr>
          <a:xfrm>
            <a:off x="26479364" y="22235401"/>
            <a:ext cx="3880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CFI=1.00, TLI=1.00 RMSEA&lt;0.001, SRMR=.03</a:t>
            </a:r>
          </a:p>
        </p:txBody>
      </p:sp>
    </p:spTree>
    <p:extLst>
      <p:ext uri="{BB962C8B-B14F-4D97-AF65-F5344CB8AC3E}">
        <p14:creationId xmlns:p14="http://schemas.microsoft.com/office/powerpoint/2010/main" val="93451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10035</TotalTime>
  <Words>1141</Words>
  <Application>Microsoft Office PowerPoint</Application>
  <PresentationFormat>Custom</PresentationFormat>
  <Paragraphs>136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</dc:creator>
  <cp:lastModifiedBy>Irina Vanzhula</cp:lastModifiedBy>
  <cp:revision>515</cp:revision>
  <dcterms:created xsi:type="dcterms:W3CDTF">2017-10-24T03:19:54Z</dcterms:created>
  <dcterms:modified xsi:type="dcterms:W3CDTF">2017-11-10T02:15:09Z</dcterms:modified>
</cp:coreProperties>
</file>