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 Levinson" initials="CL" lastIdx="2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81FF"/>
    <a:srgbClr val="79568A"/>
    <a:srgbClr val="8A144D"/>
    <a:srgbClr val="781242"/>
    <a:srgbClr val="941651"/>
    <a:srgbClr val="9437FF"/>
    <a:srgbClr val="D94EE5"/>
    <a:srgbClr val="BE226D"/>
    <a:srgbClr val="DA287D"/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588"/>
    <p:restoredTop sz="94646"/>
  </p:normalViewPr>
  <p:slideViewPr>
    <p:cSldViewPr snapToGrid="0" snapToObjects="1">
      <p:cViewPr varScale="1">
        <p:scale>
          <a:sx n="14" d="100"/>
          <a:sy n="14" d="100"/>
        </p:scale>
        <p:origin x="15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temp\Dropbox\Professional\Conferences\ABCT%202017\Moderation%20Graph%20IU%20and%20PP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temp\Dropbox\Professional\Conferences\ABCT%202017\Moderation%20Graph%20IU%20and%20PPS%20prospectiv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temp\Dropbox\Professional\Conferences\ABCT%202017\Moderation%20Graph%20IU%20and%20PP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469183670769"/>
          <c:y val="9.9763553164671601E-2"/>
          <c:w val="0.80551098271177601"/>
          <c:h val="0.75494216847472595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4541616"/>
        <c:axId val="552653520"/>
      </c:lineChart>
      <c:catAx>
        <c:axId val="514541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2653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2653520"/>
        <c:scaling>
          <c:orientation val="minMax"/>
          <c:max val="3"/>
        </c:scaling>
        <c:delete val="1"/>
        <c:axPos val="l"/>
        <c:numFmt formatCode="General" sourceLinked="1"/>
        <c:majorTickMark val="out"/>
        <c:minorTickMark val="none"/>
        <c:tickLblPos val="nextTo"/>
        <c:crossAx val="5145416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7A9AB4"/>
    </a:solidFill>
    <a:ln w="3175">
      <a:noFill/>
      <a:prstDash val="solid"/>
    </a:ln>
  </c:spPr>
  <c:txPr>
    <a:bodyPr/>
    <a:lstStyle/>
    <a:p>
      <a:pPr>
        <a:defRPr sz="44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973101432517"/>
          <c:y val="4.9392116398689803E-2"/>
          <c:w val="0.80909562568122995"/>
          <c:h val="0.80880233372735899"/>
        </c:manualLayout>
      </c:layout>
      <c:lineChart>
        <c:grouping val="standard"/>
        <c:varyColors val="0"/>
        <c:ser>
          <c:idx val="0"/>
          <c:order val="0"/>
          <c:tx>
            <c:strRef>
              <c:f>'2 way interactions'!$B$31</c:f>
              <c:strCache>
                <c:ptCount val="1"/>
                <c:pt idx="0">
                  <c:v>Low IU</c:v>
                </c:pt>
              </c:strCache>
            </c:strRef>
          </c:tx>
          <c:spPr>
            <a:ln w="254000" cap="sq">
              <a:solidFill>
                <a:srgbClr val="79568A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'2 way interactions'!$C$30:$D$30</c:f>
              <c:strCache>
                <c:ptCount val="2"/>
                <c:pt idx="0">
                  <c:v>Low Standards</c:v>
                </c:pt>
                <c:pt idx="1">
                  <c:v>High Standards</c:v>
                </c:pt>
              </c:strCache>
            </c:strRef>
          </c:cat>
          <c:val>
            <c:numRef>
              <c:f>'2 way interactions'!$C$31:$D$31</c:f>
              <c:numCache>
                <c:formatCode>General</c:formatCode>
                <c:ptCount val="2"/>
                <c:pt idx="0">
                  <c:v>0.53887479999999999</c:v>
                </c:pt>
                <c:pt idx="1">
                  <c:v>0.54974920000000005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96-4352-BFD6-5FCCAC57DE94}"/>
            </c:ext>
          </c:extLst>
        </c:ser>
        <c:ser>
          <c:idx val="1"/>
          <c:order val="1"/>
          <c:tx>
            <c:strRef>
              <c:f>'2 way interactions'!$B$32</c:f>
              <c:strCache>
                <c:ptCount val="1"/>
                <c:pt idx="0">
                  <c:v>High IU</c:v>
                </c:pt>
              </c:strCache>
            </c:strRef>
          </c:tx>
          <c:spPr>
            <a:ln w="254000" cap="sq">
              <a:solidFill>
                <a:srgbClr val="7A81FF"/>
              </a:solidFill>
              <a:prstDash val="sysDash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'2 way interactions'!$C$30:$D$30</c:f>
              <c:strCache>
                <c:ptCount val="2"/>
                <c:pt idx="0">
                  <c:v>Low Standards</c:v>
                </c:pt>
                <c:pt idx="1">
                  <c:v>High Standards</c:v>
                </c:pt>
              </c:strCache>
            </c:strRef>
          </c:cat>
          <c:val>
            <c:numRef>
              <c:f>'2 way interactions'!$C$32:$D$32</c:f>
              <c:numCache>
                <c:formatCode>General</c:formatCode>
                <c:ptCount val="2"/>
                <c:pt idx="0">
                  <c:v>0.4669876</c:v>
                </c:pt>
                <c:pt idx="1">
                  <c:v>0.84570040000000002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96-4352-BFD6-5FCCAC57D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3924704"/>
        <c:axId val="623833280"/>
      </c:lineChart>
      <c:catAx>
        <c:axId val="51392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400">
                <a:solidFill>
                  <a:schemeClr val="bg1"/>
                </a:solidFill>
              </a:defRPr>
            </a:pPr>
            <a:endParaRPr lang="en-US"/>
          </a:p>
        </c:txPr>
        <c:crossAx val="623833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3833280"/>
        <c:scaling>
          <c:orientation val="minMax"/>
          <c:max val="1"/>
          <c:min val="0.25"/>
        </c:scaling>
        <c:delete val="0"/>
        <c:axPos val="l"/>
        <c:title>
          <c:tx>
            <c:rich>
              <a:bodyPr/>
              <a:lstStyle/>
              <a:p>
                <a:pPr>
                  <a:defRPr sz="5400">
                    <a:solidFill>
                      <a:schemeClr val="bg1"/>
                    </a:solidFill>
                  </a:defRPr>
                </a:pPr>
                <a:r>
                  <a:rPr lang="en-US" sz="5400">
                    <a:solidFill>
                      <a:schemeClr val="bg1"/>
                    </a:solidFill>
                  </a:rPr>
                  <a:t>Eating Disorder Symptoms</a:t>
                </a:r>
              </a:p>
            </c:rich>
          </c:tx>
          <c:layout>
            <c:manualLayout>
              <c:xMode val="edge"/>
              <c:yMode val="edge"/>
              <c:x val="1.91789099841012E-3"/>
              <c:y val="0.13127525632823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513924704"/>
        <c:crosses val="autoZero"/>
        <c:crossBetween val="between"/>
        <c:majorUnit val="0.25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6000">
                <a:solidFill>
                  <a:srgbClr val="79568A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6000">
                <a:solidFill>
                  <a:srgbClr val="7A81FF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8694894347992799"/>
          <c:y val="5.6973708635549299E-2"/>
          <c:w val="0.27733984164108599"/>
          <c:h val="0.25150564979263901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6000">
              <a:latin typeface="Helvetica" charset="0"/>
              <a:ea typeface="Helvetica" charset="0"/>
              <a:cs typeface="Helvetica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4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469183670769"/>
          <c:y val="9.9763553164671601E-2"/>
          <c:w val="0.80551098271177601"/>
          <c:h val="0.75494216847472595"/>
        </c:manualLayout>
      </c:layout>
      <c:lineChart>
        <c:grouping val="standard"/>
        <c:varyColors val="0"/>
        <c:ser>
          <c:idx val="0"/>
          <c:order val="0"/>
          <c:tx>
            <c:strRef>
              <c:f>'2 way interactions'!$B$31</c:f>
              <c:strCache>
                <c:ptCount val="1"/>
                <c:pt idx="0">
                  <c:v>Low IU </c:v>
                </c:pt>
              </c:strCache>
            </c:strRef>
          </c:tx>
          <c:spPr>
            <a:ln w="254000" cap="sq">
              <a:solidFill>
                <a:srgbClr val="79568A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'2 way interactions'!$C$30:$D$30</c:f>
              <c:strCache>
                <c:ptCount val="2"/>
                <c:pt idx="0">
                  <c:v>Low Standards</c:v>
                </c:pt>
                <c:pt idx="1">
                  <c:v>High Standards</c:v>
                </c:pt>
              </c:strCache>
            </c:strRef>
          </c:cat>
          <c:val>
            <c:numRef>
              <c:f>'2 way interactions'!$C$31:$D$31</c:f>
              <c:numCache>
                <c:formatCode>General</c:formatCode>
                <c:ptCount val="2"/>
                <c:pt idx="0">
                  <c:v>1.3052496</c:v>
                </c:pt>
                <c:pt idx="1">
                  <c:v>1.0984784000000001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17-4751-9EC8-569ECEA1FA2A}"/>
            </c:ext>
          </c:extLst>
        </c:ser>
        <c:ser>
          <c:idx val="1"/>
          <c:order val="1"/>
          <c:tx>
            <c:strRef>
              <c:f>'2 way interactions'!$B$32</c:f>
              <c:strCache>
                <c:ptCount val="1"/>
                <c:pt idx="0">
                  <c:v>High IU </c:v>
                </c:pt>
              </c:strCache>
            </c:strRef>
          </c:tx>
          <c:spPr>
            <a:ln w="254000" cap="sq">
              <a:solidFill>
                <a:srgbClr val="7A81FF"/>
              </a:solidFill>
              <a:prstDash val="sysDash"/>
            </a:ln>
          </c:spPr>
          <c:marker>
            <c:symbol val="square"/>
            <c:size val="5"/>
            <c:spPr>
              <a:solidFill>
                <a:srgbClr val="9437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'2 way interactions'!$C$30:$D$30</c:f>
              <c:strCache>
                <c:ptCount val="2"/>
                <c:pt idx="0">
                  <c:v>Low Standards</c:v>
                </c:pt>
                <c:pt idx="1">
                  <c:v>High Standards</c:v>
                </c:pt>
              </c:strCache>
            </c:strRef>
          </c:cat>
          <c:val>
            <c:numRef>
              <c:f>'2 way interactions'!$C$32:$D$32</c:f>
              <c:numCache>
                <c:formatCode>General</c:formatCode>
                <c:ptCount val="2"/>
                <c:pt idx="0">
                  <c:v>2.0017152</c:v>
                </c:pt>
                <c:pt idx="1">
                  <c:v>2.5306207999999999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17-4751-9EC8-569ECEA1FA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6904096"/>
        <c:axId val="515335584"/>
      </c:lineChart>
      <c:catAx>
        <c:axId val="62690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400"/>
            </a:pPr>
            <a:endParaRPr lang="en-US"/>
          </a:p>
        </c:txPr>
        <c:crossAx val="51533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5335584"/>
        <c:scaling>
          <c:orientation val="minMax"/>
          <c:max val="3"/>
          <c:min val="0.5"/>
        </c:scaling>
        <c:delete val="0"/>
        <c:axPos val="l"/>
        <c:title>
          <c:tx>
            <c:rich>
              <a:bodyPr/>
              <a:lstStyle/>
              <a:p>
                <a:pPr>
                  <a:defRPr sz="5400"/>
                </a:pPr>
                <a:r>
                  <a:rPr lang="en-US" sz="5400"/>
                  <a:t>Eating Disorder Symptoms</a:t>
                </a:r>
              </a:p>
            </c:rich>
          </c:tx>
          <c:layout>
            <c:manualLayout>
              <c:xMode val="edge"/>
              <c:yMode val="edge"/>
              <c:x val="1.8402664752813599E-2"/>
              <c:y val="0.1566039842023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2690409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5400">
                <a:solidFill>
                  <a:srgbClr val="79568A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5400">
                <a:solidFill>
                  <a:srgbClr val="7A81FF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18052249234916301"/>
          <c:y val="0.115873590221669"/>
          <c:w val="0.23772117630679299"/>
          <c:h val="0.177470922880126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5400">
              <a:solidFill>
                <a:srgbClr val="94165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7A9AB4"/>
    </a:solidFill>
    <a:ln w="3175">
      <a:noFill/>
      <a:prstDash val="solid"/>
    </a:ln>
  </c:spPr>
  <c:txPr>
    <a:bodyPr/>
    <a:lstStyle/>
    <a:p>
      <a:pPr>
        <a:defRPr sz="44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5D4B-E4EE-B446-A0D6-F916CFBC00E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7734-6B34-E34D-931B-B12D5A5DB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5D4B-E4EE-B446-A0D6-F916CFBC00E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7734-6B34-E34D-931B-B12D5A5DB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5D4B-E4EE-B446-A0D6-F916CFBC00E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7734-6B34-E34D-931B-B12D5A5DB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5D4B-E4EE-B446-A0D6-F916CFBC00E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7734-6B34-E34D-931B-B12D5A5DB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5D4B-E4EE-B446-A0D6-F916CFBC00E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7734-6B34-E34D-931B-B12D5A5DB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5D4B-E4EE-B446-A0D6-F916CFBC00E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7734-6B34-E34D-931B-B12D5A5DB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5D4B-E4EE-B446-A0D6-F916CFBC00E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7734-6B34-E34D-931B-B12D5A5DB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5D4B-E4EE-B446-A0D6-F916CFBC00E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7734-6B34-E34D-931B-B12D5A5DB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5D4B-E4EE-B446-A0D6-F916CFBC00E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7734-6B34-E34D-931B-B12D5A5DB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5D4B-E4EE-B446-A0D6-F916CFBC00E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7734-6B34-E34D-931B-B12D5A5DB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5D4B-E4EE-B446-A0D6-F916CFBC00E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7734-6B34-E34D-931B-B12D5A5DB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25D4B-E4EE-B446-A0D6-F916CFBC00E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87734-6B34-E34D-931B-B12D5A5D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0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9A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350623"/>
              </p:ext>
            </p:extLst>
          </p:nvPr>
        </p:nvGraphicFramePr>
        <p:xfrm>
          <a:off x="14870197" y="21329578"/>
          <a:ext cx="15434393" cy="11318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589226"/>
              </p:ext>
            </p:extLst>
          </p:nvPr>
        </p:nvGraphicFramePr>
        <p:xfrm>
          <a:off x="14914055" y="21551673"/>
          <a:ext cx="15386693" cy="11318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 txBox="1">
            <a:spLocks/>
          </p:cNvSpPr>
          <p:nvPr/>
        </p:nvSpPr>
        <p:spPr>
          <a:xfrm>
            <a:off x="0" y="-87968"/>
            <a:ext cx="43891200" cy="6806594"/>
          </a:xfrm>
          <a:prstGeom prst="rect">
            <a:avLst/>
          </a:prstGeom>
          <a:solidFill>
            <a:srgbClr val="002060"/>
          </a:solidFill>
          <a:ln>
            <a:miter lim="800000"/>
            <a:headEnd/>
            <a:tailEnd/>
          </a:ln>
          <a:effectLst>
            <a:glow rad="584200">
              <a:srgbClr val="0000BA">
                <a:alpha val="40000"/>
              </a:srgbClr>
            </a:glow>
          </a:effectLst>
          <a:extLst/>
        </p:spPr>
        <p:txBody>
          <a:bodyPr lIns="126373" tIns="63186" rIns="126373" bIns="63186"/>
          <a:lstStyle>
            <a:lvl1pPr defTabSz="4387850" eaLnBrk="0" hangingPunct="0">
              <a:defRPr sz="3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1pPr>
            <a:lvl2pPr marL="742950" indent="-285750" defTabSz="4387850" eaLnBrk="0" hangingPunct="0">
              <a:defRPr sz="3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2pPr>
            <a:lvl3pPr marL="1143000" indent="-228600" defTabSz="4387850" eaLnBrk="0" hangingPunct="0">
              <a:defRPr sz="3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3pPr>
            <a:lvl4pPr marL="1600200" indent="-228600" defTabSz="4387850" eaLnBrk="0" hangingPunct="0">
              <a:defRPr sz="3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4pPr>
            <a:lvl5pPr marL="2057400" indent="-228600" defTabSz="4387850" eaLnBrk="0" hangingPunct="0">
              <a:defRPr sz="3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US" sz="6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High Personal Standards but not Evaluative Concerns Perfectionism </a:t>
            </a:r>
          </a:p>
          <a:p>
            <a:pPr algn="ctr" eaLnBrk="1" hangingPunct="1">
              <a:defRPr/>
            </a:pPr>
            <a:r>
              <a:rPr lang="en-US" sz="6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Moderates the Relationship between Intolerance of Uncertainty </a:t>
            </a:r>
          </a:p>
          <a:p>
            <a:pPr algn="ctr" eaLnBrk="1" hangingPunct="1">
              <a:defRPr/>
            </a:pPr>
            <a:r>
              <a:rPr lang="en-US" sz="6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and Eating Disorder Symptoms Cross-</a:t>
            </a:r>
            <a:r>
              <a:rPr lang="en-US" sz="60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sectionally</a:t>
            </a:r>
            <a:r>
              <a:rPr lang="en-US" sz="6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and</a:t>
            </a:r>
          </a:p>
          <a:p>
            <a:pPr algn="ctr" eaLnBrk="1" hangingPunct="1">
              <a:defRPr/>
            </a:pPr>
            <a:r>
              <a:rPr lang="en-US" sz="6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Prospectively Over Two Weeks</a:t>
            </a:r>
          </a:p>
          <a:p>
            <a:pPr algn="ctr" eaLnBrk="1" hangingPunct="1">
              <a:defRPr/>
            </a:pP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  <a:p>
            <a:pPr algn="ctr" eaLnBrk="1" hangingPunct="1">
              <a:defRPr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Leigh C. Brosof, B.A., Angela Lee, B.A. and Cheri A. Levinson, Ph.D.</a:t>
            </a: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University of Louisville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597145" cy="678083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6373" tIns="63186" rIns="126373" bIns="63186" anchor="ctr"/>
          <a:lstStyle/>
          <a:p>
            <a:pPr algn="ctr" defTabSz="1233019">
              <a:defRPr/>
            </a:pPr>
            <a:endParaRPr lang="en-US" sz="4409"/>
          </a:p>
        </p:txBody>
      </p:sp>
      <p:pic>
        <p:nvPicPr>
          <p:cNvPr id="6" name="Picture 3" descr="UL_Ligature_fullcolo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14" y="1857765"/>
            <a:ext cx="5517116" cy="3241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Screen Shot 2016-09-24 at 1.25.0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2357" y="0"/>
            <a:ext cx="9408843" cy="671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-1" y="6879697"/>
            <a:ext cx="14826344" cy="1154682"/>
          </a:xfrm>
          <a:prstGeom prst="rect">
            <a:avLst/>
          </a:prstGeom>
          <a:solidFill>
            <a:srgbClr val="002060"/>
          </a:solidFill>
          <a:ln w="9525">
            <a:solidFill>
              <a:srgbClr val="000064"/>
            </a:solidFill>
            <a:miter lim="800000"/>
            <a:headEnd/>
            <a:tailEnd/>
          </a:ln>
        </p:spPr>
        <p:txBody>
          <a:bodyPr wrap="square" lIns="126373" tIns="63186" rIns="126373" bIns="63186">
            <a:spAutoFit/>
          </a:bodyPr>
          <a:lstStyle>
            <a:lvl1pPr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1pPr>
            <a:lvl2pPr marL="742950" indent="-28575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2pPr>
            <a:lvl3pPr marL="11430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3pPr>
            <a:lvl4pPr marL="16002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4pPr>
            <a:lvl5pPr marL="20574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x-none" sz="6674" b="1">
                <a:solidFill>
                  <a:srgbClr val="FFFFFF"/>
                </a:solidFill>
                <a:latin typeface="Helvetica" charset="0"/>
              </a:rPr>
              <a:t>Introduction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44816" y="8116128"/>
            <a:ext cx="14781526" cy="1049967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6373" tIns="63186" rIns="126373" bIns="63186">
            <a:spAutoFit/>
          </a:bodyPr>
          <a:lstStyle>
            <a:lvl1pPr marL="501650" indent="-319088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1pPr>
            <a:lvl2pPr marL="742950" indent="-28575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2pPr>
            <a:lvl3pPr marL="11430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3pPr>
            <a:lvl4pPr marL="16002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4pPr>
            <a:lvl5pPr marL="20574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9pPr>
          </a:lstStyle>
          <a:p>
            <a:pPr marL="228600" indent="-228600">
              <a:buFont typeface="Arial" charset="0"/>
              <a:buChar char="•"/>
            </a:pPr>
            <a:r>
              <a:rPr lang="en-US" sz="3800" dirty="0">
                <a:latin typeface="Helvetica" charset="0"/>
                <a:ea typeface="Helvetica" charset="0"/>
                <a:cs typeface="Helvetica" charset="0"/>
              </a:rPr>
              <a:t>Certain dimensions of perfectionism create vulnerability for eating disorders (EDs) 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(</a:t>
            </a:r>
            <a:r>
              <a:rPr lang="en-US" sz="3200" dirty="0" err="1">
                <a:latin typeface="Helvetica" charset="0"/>
                <a:ea typeface="Helvetica" charset="0"/>
                <a:cs typeface="Helvetica" charset="0"/>
              </a:rPr>
              <a:t>Bardone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-Cone et al., 2013)</a:t>
            </a:r>
          </a:p>
          <a:p>
            <a:pPr marL="914400" indent="-742950">
              <a:buFont typeface="+mj-lt"/>
              <a:buAutoNum type="arabicPeriod"/>
            </a:pPr>
            <a:r>
              <a:rPr lang="en-US" sz="3800" b="1" dirty="0">
                <a:latin typeface="Helvetica" charset="0"/>
                <a:ea typeface="Helvetica" charset="0"/>
                <a:cs typeface="Helvetica" charset="0"/>
              </a:rPr>
              <a:t>Evaluative concerns</a:t>
            </a:r>
            <a:r>
              <a:rPr lang="en-US" sz="3800" dirty="0">
                <a:latin typeface="Helvetica" charset="0"/>
                <a:ea typeface="Helvetica" charset="0"/>
                <a:cs typeface="Helvetica" charset="0"/>
              </a:rPr>
              <a:t>, or being self-critical of any mistake, linked with higher ED symptoms</a:t>
            </a:r>
          </a:p>
          <a:p>
            <a:pPr marL="914400" indent="-742950">
              <a:buFont typeface="+mj-lt"/>
              <a:buAutoNum type="arabicPeriod"/>
            </a:pPr>
            <a:r>
              <a:rPr lang="en-US" sz="3800" b="1" dirty="0">
                <a:latin typeface="Helvetica" charset="0"/>
                <a:ea typeface="Helvetica" charset="0"/>
                <a:cs typeface="Helvetica" charset="0"/>
              </a:rPr>
              <a:t>High standards </a:t>
            </a:r>
            <a:r>
              <a:rPr lang="en-US" sz="3800" dirty="0">
                <a:latin typeface="Helvetica" charset="0"/>
                <a:ea typeface="Helvetica" charset="0"/>
                <a:cs typeface="Helvetica" charset="0"/>
              </a:rPr>
              <a:t>shows conflicting findings with ED symptoms</a:t>
            </a:r>
            <a:r>
              <a:rPr lang="en-US" sz="4000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(Levinson &amp; </a:t>
            </a:r>
            <a:r>
              <a:rPr lang="en-US" sz="3200" dirty="0" err="1">
                <a:latin typeface="Helvetica" charset="0"/>
                <a:ea typeface="Helvetica" charset="0"/>
                <a:cs typeface="Helvetica" charset="0"/>
              </a:rPr>
              <a:t>Rodebaugh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, 2016)</a:t>
            </a:r>
          </a:p>
          <a:p>
            <a:pPr marL="869950" lvl="2">
              <a:buFont typeface="Arial" charset="0"/>
              <a:buChar char="•"/>
            </a:pPr>
            <a:r>
              <a:rPr lang="en-US" sz="3800" dirty="0">
                <a:latin typeface="Helvetica" charset="0"/>
                <a:ea typeface="Helvetica" charset="0"/>
                <a:cs typeface="Helvetica" charset="0"/>
              </a:rPr>
              <a:t>Beneficial or not related to ED symptoms</a:t>
            </a:r>
          </a:p>
          <a:p>
            <a:pPr marL="869950" lvl="2">
              <a:buFont typeface="Arial" charset="0"/>
              <a:buChar char="•"/>
            </a:pPr>
            <a:r>
              <a:rPr lang="en-US" sz="3800" dirty="0">
                <a:latin typeface="Helvetica" charset="0"/>
                <a:ea typeface="Helvetica" charset="0"/>
                <a:cs typeface="Helvetica" charset="0"/>
              </a:rPr>
              <a:t>Maladaptive, lead to ED symptoms</a:t>
            </a:r>
          </a:p>
          <a:p>
            <a:pPr marL="469900" lvl="1">
              <a:buFont typeface="Arial" charset="0"/>
              <a:buChar char="•"/>
            </a:pPr>
            <a:r>
              <a:rPr lang="en-US" sz="3800" dirty="0">
                <a:latin typeface="Helvetica" charset="0"/>
                <a:ea typeface="Helvetica" charset="0"/>
                <a:cs typeface="Helvetica" charset="0"/>
              </a:rPr>
              <a:t>Specific traits may interact with high standards leading to adaptive versus non-adaptive outcomes</a:t>
            </a:r>
          </a:p>
          <a:p>
            <a:pPr marL="869950" lvl="2">
              <a:buFont typeface="Arial" charset="0"/>
              <a:buChar char="•"/>
            </a:pPr>
            <a:r>
              <a:rPr lang="en-US" sz="3800" dirty="0">
                <a:latin typeface="Helvetica" charset="0"/>
                <a:ea typeface="Helvetica" charset="0"/>
                <a:cs typeface="Helvetica" charset="0"/>
              </a:rPr>
              <a:t>Intolerance of uncertainty (IU) linked with EDs                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(</a:t>
            </a:r>
            <a:r>
              <a:rPr lang="en-US" sz="3200" dirty="0" err="1">
                <a:latin typeface="Helvetica" charset="0"/>
                <a:ea typeface="Helvetica" charset="0"/>
                <a:cs typeface="Helvetica" charset="0"/>
              </a:rPr>
              <a:t>Sternheim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 et al., 2011)</a:t>
            </a:r>
          </a:p>
          <a:p>
            <a:pPr marL="1327150" lvl="3">
              <a:buFont typeface="Arial" charset="0"/>
              <a:buChar char="•"/>
            </a:pPr>
            <a:r>
              <a:rPr lang="en-US" sz="3800" i="1" dirty="0">
                <a:latin typeface="Helvetica" charset="0"/>
                <a:ea typeface="Helvetica" charset="0"/>
                <a:cs typeface="Helvetica" charset="0"/>
              </a:rPr>
              <a:t>Distress associated with not knowing what is going to happen</a:t>
            </a:r>
          </a:p>
          <a:p>
            <a:pPr marL="869950" lvl="2">
              <a:buFont typeface="Arial" charset="0"/>
              <a:buChar char="•"/>
            </a:pPr>
            <a:r>
              <a:rPr lang="en-US" sz="3800" dirty="0">
                <a:latin typeface="Helvetica" charset="0"/>
                <a:ea typeface="Helvetica" charset="0"/>
                <a:cs typeface="Helvetica" charset="0"/>
              </a:rPr>
              <a:t>IU might serve as a moderator </a:t>
            </a:r>
          </a:p>
          <a:p>
            <a:pPr marL="869950" lvl="2">
              <a:buFont typeface="Arial" charset="0"/>
              <a:buChar char="•"/>
            </a:pPr>
            <a:r>
              <a:rPr lang="en-US" sz="3800" dirty="0">
                <a:latin typeface="Helvetica" charset="0"/>
                <a:ea typeface="Helvetica" charset="0"/>
                <a:cs typeface="Helvetica" charset="0"/>
              </a:rPr>
              <a:t>May maintain or create risk for ED symptoms as moderator </a:t>
            </a:r>
          </a:p>
          <a:p>
            <a:pPr marL="869950" lvl="2">
              <a:buFont typeface="Arial" charset="0"/>
              <a:buChar char="•"/>
            </a:pPr>
            <a:r>
              <a:rPr lang="en-US" sz="3800" dirty="0">
                <a:latin typeface="Helvetica" charset="0"/>
                <a:ea typeface="Helvetica" charset="0"/>
                <a:cs typeface="Helvetica" charset="0"/>
              </a:rPr>
              <a:t>We explored whether IU moderates (a) high standards and evaluative concerns and (b) ED symptoms, cross-</a:t>
            </a:r>
            <a:r>
              <a:rPr lang="en-US" sz="3800" dirty="0" err="1">
                <a:latin typeface="Helvetica" charset="0"/>
                <a:ea typeface="Helvetica" charset="0"/>
                <a:cs typeface="Helvetica" charset="0"/>
              </a:rPr>
              <a:t>sectionally</a:t>
            </a:r>
            <a:r>
              <a:rPr lang="en-US" sz="3800" dirty="0">
                <a:latin typeface="Helvetica" charset="0"/>
                <a:ea typeface="Helvetica" charset="0"/>
                <a:cs typeface="Helvetica" charset="0"/>
              </a:rPr>
              <a:t> and prospectively over two weeks</a:t>
            </a:r>
            <a:endParaRPr lang="en-US" altLang="x-none" sz="3800" dirty="0">
              <a:solidFill>
                <a:srgbClr val="292934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816" y="18736272"/>
            <a:ext cx="14781526" cy="958603"/>
          </a:xfrm>
          <a:prstGeom prst="rect">
            <a:avLst/>
          </a:prstGeom>
          <a:solidFill>
            <a:srgbClr val="002060"/>
          </a:solidFill>
          <a:ln w="9525">
            <a:solidFill>
              <a:srgbClr val="000064"/>
            </a:solidFill>
            <a:miter lim="800000"/>
            <a:headEnd/>
            <a:tailEnd/>
          </a:ln>
        </p:spPr>
        <p:txBody>
          <a:bodyPr wrap="square" lIns="126373" tIns="63186" rIns="126373" bIns="63186">
            <a:spAutoFit/>
          </a:bodyPr>
          <a:lstStyle>
            <a:lvl1pPr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1pPr>
            <a:lvl2pPr marL="742950" indent="-28575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2pPr>
            <a:lvl3pPr marL="11430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3pPr>
            <a:lvl4pPr marL="16002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4pPr>
            <a:lvl5pPr marL="20574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x-none" sz="5400" b="1">
                <a:solidFill>
                  <a:srgbClr val="FFFFFF"/>
                </a:solidFill>
                <a:latin typeface="Helvetica" charset="0"/>
              </a:rPr>
              <a:t>Participants</a:t>
            </a:r>
          </a:p>
        </p:txBody>
      </p:sp>
      <p:sp>
        <p:nvSpPr>
          <p:cNvPr id="11" name="TextBox 19"/>
          <p:cNvSpPr txBox="1">
            <a:spLocks noChangeArrowheads="1"/>
          </p:cNvSpPr>
          <p:nvPr/>
        </p:nvSpPr>
        <p:spPr bwMode="auto">
          <a:xfrm>
            <a:off x="0" y="19757668"/>
            <a:ext cx="14781526" cy="23435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6373" tIns="63186" rIns="126373" bIns="63186">
            <a:spAutoFit/>
          </a:bodyPr>
          <a:lstStyle>
            <a:lvl1pPr marL="639763" indent="-4572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1pPr>
            <a:lvl2pPr marL="914400" indent="-4572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2pPr>
            <a:lvl3pPr marL="11430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3pPr>
            <a:lvl4pPr marL="16002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4pPr>
            <a:lvl5pPr marL="20574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x-none" sz="3600" dirty="0">
                <a:solidFill>
                  <a:srgbClr val="292934"/>
                </a:solidFill>
                <a:latin typeface="Helvetica" charset="0"/>
              </a:rPr>
              <a:t>Two hundred sixteen undergraduates</a:t>
            </a:r>
          </a:p>
          <a:p>
            <a:pPr lvl="1">
              <a:buFont typeface="Arial" charset="0"/>
              <a:buChar char="•"/>
            </a:pPr>
            <a:r>
              <a:rPr lang="en-US" altLang="x-none" sz="3600" dirty="0">
                <a:solidFill>
                  <a:srgbClr val="292934"/>
                </a:solidFill>
                <a:latin typeface="Helvetica" charset="0"/>
                <a:ea typeface="ＭＳ Ｐゴシック" charset="-128"/>
              </a:rPr>
              <a:t>Men (</a:t>
            </a:r>
            <a:r>
              <a:rPr lang="en-US" altLang="x-none" sz="3600" i="1" dirty="0">
                <a:solidFill>
                  <a:srgbClr val="292934"/>
                </a:solidFill>
                <a:latin typeface="Helvetica" charset="0"/>
                <a:ea typeface="ＭＳ Ｐゴシック" charset="-128"/>
              </a:rPr>
              <a:t>n </a:t>
            </a:r>
            <a:r>
              <a:rPr lang="en-US" altLang="x-none" sz="3600" dirty="0">
                <a:solidFill>
                  <a:srgbClr val="292934"/>
                </a:solidFill>
                <a:latin typeface="Helvetica" charset="0"/>
                <a:ea typeface="ＭＳ Ｐゴシック" charset="-128"/>
              </a:rPr>
              <a:t>= 54) and women (</a:t>
            </a:r>
            <a:r>
              <a:rPr lang="en-US" altLang="x-none" sz="3600" i="1" dirty="0">
                <a:solidFill>
                  <a:srgbClr val="292934"/>
                </a:solidFill>
                <a:latin typeface="Helvetica" charset="0"/>
                <a:ea typeface="ＭＳ Ｐゴシック" charset="-128"/>
              </a:rPr>
              <a:t>n</a:t>
            </a:r>
            <a:r>
              <a:rPr lang="en-US" altLang="x-none" sz="3600" dirty="0">
                <a:solidFill>
                  <a:srgbClr val="292934"/>
                </a:solidFill>
                <a:latin typeface="Helvetica" charset="0"/>
                <a:ea typeface="ＭＳ Ｐゴシック" charset="-128"/>
              </a:rPr>
              <a:t> = 163)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x-none" sz="3600" dirty="0">
                <a:solidFill>
                  <a:srgbClr val="292934"/>
                </a:solidFill>
                <a:latin typeface="Helvetica" charset="0"/>
                <a:ea typeface="ＭＳ Ｐゴシック" charset="-128"/>
              </a:rPr>
              <a:t>European American (</a:t>
            </a:r>
            <a:r>
              <a:rPr lang="en-US" altLang="x-none" sz="3600" i="1" dirty="0">
                <a:solidFill>
                  <a:srgbClr val="292934"/>
                </a:solidFill>
                <a:latin typeface="Helvetica" charset="0"/>
                <a:ea typeface="ＭＳ Ｐゴシック" charset="-128"/>
              </a:rPr>
              <a:t>n</a:t>
            </a:r>
            <a:r>
              <a:rPr lang="en-US" altLang="x-none" sz="3600" dirty="0">
                <a:solidFill>
                  <a:srgbClr val="292934"/>
                </a:solidFill>
                <a:latin typeface="Helvetica" charset="0"/>
                <a:ea typeface="ＭＳ Ｐゴシック" charset="-128"/>
              </a:rPr>
              <a:t> = 122; 56.5%) 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x-none" sz="3600" dirty="0">
                <a:solidFill>
                  <a:srgbClr val="292934"/>
                </a:solidFill>
                <a:latin typeface="Helvetica" charset="0"/>
                <a:ea typeface="ＭＳ Ｐゴシック" charset="-128"/>
              </a:rPr>
              <a:t>Mean age of 18.81 (</a:t>
            </a:r>
            <a:r>
              <a:rPr lang="en-US" altLang="x-none" sz="3600" i="1" dirty="0">
                <a:solidFill>
                  <a:srgbClr val="292934"/>
                </a:solidFill>
                <a:latin typeface="Helvetica" charset="0"/>
                <a:ea typeface="ＭＳ Ｐゴシック" charset="-128"/>
              </a:rPr>
              <a:t>SD </a:t>
            </a:r>
            <a:r>
              <a:rPr lang="en-US" altLang="x-none" sz="3600" dirty="0">
                <a:solidFill>
                  <a:srgbClr val="292934"/>
                </a:solidFill>
                <a:latin typeface="Helvetica" charset="0"/>
                <a:ea typeface="ＭＳ Ｐゴシック" charset="-128"/>
              </a:rPr>
              <a:t>= 1.10)</a:t>
            </a:r>
          </a:p>
        </p:txBody>
      </p:sp>
      <p:sp>
        <p:nvSpPr>
          <p:cNvPr id="12" name="TextBox 20"/>
          <p:cNvSpPr txBox="1">
            <a:spLocks noChangeArrowheads="1"/>
          </p:cNvSpPr>
          <p:nvPr/>
        </p:nvSpPr>
        <p:spPr bwMode="auto">
          <a:xfrm>
            <a:off x="-1" y="22163820"/>
            <a:ext cx="14781527" cy="1143269"/>
          </a:xfrm>
          <a:prstGeom prst="rect">
            <a:avLst/>
          </a:prstGeom>
          <a:solidFill>
            <a:srgbClr val="002060"/>
          </a:solidFill>
          <a:ln w="9525">
            <a:solidFill>
              <a:srgbClr val="000064"/>
            </a:solidFill>
            <a:miter lim="800000"/>
            <a:headEnd/>
            <a:tailEnd/>
          </a:ln>
        </p:spPr>
        <p:txBody>
          <a:bodyPr wrap="square" lIns="126373" tIns="63186" rIns="126373" bIns="63186">
            <a:spAutoFit/>
          </a:bodyPr>
          <a:lstStyle>
            <a:lvl1pPr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1pPr>
            <a:lvl2pPr marL="742950" indent="-28575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2pPr>
            <a:lvl3pPr marL="11430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3pPr>
            <a:lvl4pPr marL="16002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4pPr>
            <a:lvl5pPr marL="20574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x-none" sz="6600" b="1">
                <a:solidFill>
                  <a:srgbClr val="FFFFFF"/>
                </a:solidFill>
                <a:latin typeface="Helvetica" charset="0"/>
              </a:rPr>
              <a:t>Measures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816" y="23324307"/>
            <a:ext cx="14781526" cy="9545569"/>
          </a:xfrm>
          <a:prstGeom prst="rect">
            <a:avLst/>
          </a:prstGeom>
          <a:solidFill>
            <a:srgbClr val="FFFFFF"/>
          </a:solidFill>
        </p:spPr>
        <p:txBody>
          <a:bodyPr wrap="square" lIns="126373" tIns="63186" rIns="126373" bIns="63186">
            <a:spAutoFit/>
          </a:bodyPr>
          <a:lstStyle/>
          <a:p>
            <a:pPr defTabSz="4043953">
              <a:defRPr/>
            </a:pPr>
            <a:r>
              <a:rPr lang="en-US" sz="4000" b="1" i="1" dirty="0">
                <a:solidFill>
                  <a:srgbClr val="292934"/>
                </a:solidFill>
                <a:latin typeface="Helvetica"/>
                <a:cs typeface="Helvetica"/>
              </a:rPr>
              <a:t>Eating Disorder Examination </a:t>
            </a:r>
            <a:r>
              <a:rPr lang="mr-IN" sz="4000" b="1" i="1" dirty="0">
                <a:solidFill>
                  <a:srgbClr val="292934"/>
                </a:solidFill>
                <a:latin typeface="Helvetica"/>
                <a:cs typeface="Helvetica"/>
              </a:rPr>
              <a:t>–</a:t>
            </a:r>
            <a:r>
              <a:rPr lang="en-US" sz="4000" b="1" i="1" dirty="0">
                <a:solidFill>
                  <a:srgbClr val="292934"/>
                </a:solidFill>
                <a:latin typeface="Helvetica"/>
                <a:cs typeface="Helvetica"/>
              </a:rPr>
              <a:t> Questionnaire </a:t>
            </a:r>
          </a:p>
          <a:p>
            <a:pPr defTabSz="4043953">
              <a:defRPr/>
            </a:pPr>
            <a:r>
              <a:rPr lang="en-US" sz="3200" dirty="0">
                <a:solidFill>
                  <a:srgbClr val="292934"/>
                </a:solidFill>
                <a:latin typeface="Helvetica"/>
                <a:cs typeface="Helvetica"/>
              </a:rPr>
              <a:t>(Fairburn &amp; </a:t>
            </a:r>
            <a:r>
              <a:rPr lang="en-US" sz="3200" dirty="0" err="1">
                <a:solidFill>
                  <a:srgbClr val="292934"/>
                </a:solidFill>
                <a:latin typeface="Helvetica"/>
                <a:cs typeface="Helvetica"/>
              </a:rPr>
              <a:t>Beglin</a:t>
            </a:r>
            <a:r>
              <a:rPr lang="en-US" sz="3200" dirty="0">
                <a:solidFill>
                  <a:srgbClr val="292934"/>
                </a:solidFill>
                <a:latin typeface="Helvetica"/>
                <a:cs typeface="Helvetica"/>
              </a:rPr>
              <a:t>, 1994)</a:t>
            </a:r>
          </a:p>
          <a:p>
            <a:pPr marL="571500" indent="-571500" defTabSz="4043953">
              <a:buFont typeface="Arial" charset="0"/>
              <a:buChar char="•"/>
              <a:defRPr/>
            </a:pPr>
            <a:r>
              <a:rPr lang="en-US" sz="3600" dirty="0">
                <a:latin typeface="Helvetica"/>
                <a:cs typeface="Helvetica"/>
              </a:rPr>
              <a:t>Used global score as measure of ED symptoms</a:t>
            </a:r>
          </a:p>
          <a:p>
            <a:pPr marL="914400" lvl="1" indent="-571500" defTabSz="4043953">
              <a:buFont typeface="Arial" charset="0"/>
              <a:buChar char="•"/>
              <a:defRPr/>
            </a:pPr>
            <a:r>
              <a:rPr lang="en-US" sz="3600" dirty="0">
                <a:latin typeface="Helvetica"/>
                <a:cs typeface="Helvetica"/>
              </a:rPr>
              <a:t>Example item: </a:t>
            </a:r>
            <a:r>
              <a:rPr lang="en-US" sz="3600" i="1" dirty="0">
                <a:latin typeface="Helvetica"/>
                <a:cs typeface="Helvetica"/>
              </a:rPr>
              <a:t>Has your weight influenced how you feel about (judge) yourself as a person?</a:t>
            </a:r>
          </a:p>
          <a:p>
            <a:pPr marL="914400" lvl="1" indent="-571500" defTabSz="4043953">
              <a:buFont typeface="Arial" charset="0"/>
              <a:buChar char="•"/>
              <a:defRPr/>
            </a:pPr>
            <a:r>
              <a:rPr lang="en-US" sz="3600" dirty="0">
                <a:latin typeface="Helvetica"/>
                <a:cs typeface="Helvetica"/>
              </a:rPr>
              <a:t>Good convergent validity and reliability</a:t>
            </a:r>
          </a:p>
          <a:p>
            <a:pPr defTabSz="4043953">
              <a:defRPr/>
            </a:pPr>
            <a:r>
              <a:rPr lang="en-US" sz="4000" b="1" i="1" dirty="0">
                <a:solidFill>
                  <a:srgbClr val="292934"/>
                </a:solidFill>
                <a:latin typeface="Helvetica"/>
                <a:ea typeface="MS PGothic" charset="0"/>
                <a:cs typeface="Helvetica"/>
              </a:rPr>
              <a:t>The Frost Multidimensional Perfectionism Scale </a:t>
            </a:r>
          </a:p>
          <a:p>
            <a:pPr defTabSz="4043953">
              <a:defRPr/>
            </a:pPr>
            <a:r>
              <a:rPr lang="en-US" sz="3200" dirty="0">
                <a:solidFill>
                  <a:srgbClr val="292934"/>
                </a:solidFill>
                <a:latin typeface="Helvetica"/>
                <a:ea typeface="MS PGothic" charset="0"/>
                <a:cs typeface="Helvetica"/>
              </a:rPr>
              <a:t>(Frost et al., 1990)</a:t>
            </a:r>
          </a:p>
          <a:p>
            <a:pPr marL="457200" indent="-442307" defTabSz="4043953">
              <a:buFont typeface="Arial"/>
              <a:buChar char="•"/>
              <a:defRPr/>
            </a:pPr>
            <a:r>
              <a:rPr lang="en-US" sz="3600" dirty="0">
                <a:solidFill>
                  <a:srgbClr val="292934"/>
                </a:solidFill>
                <a:latin typeface="Helvetica"/>
                <a:ea typeface="MS PGothic" charset="0"/>
                <a:cs typeface="Helvetica"/>
              </a:rPr>
              <a:t>Assesses six dimensions of perfectionism</a:t>
            </a:r>
          </a:p>
          <a:p>
            <a:pPr marL="457200" indent="-442307" defTabSz="4043953">
              <a:buFont typeface="Arial"/>
              <a:buChar char="•"/>
              <a:defRPr/>
            </a:pPr>
            <a:r>
              <a:rPr lang="en-US" sz="3600" dirty="0">
                <a:solidFill>
                  <a:srgbClr val="292934"/>
                </a:solidFill>
                <a:latin typeface="Helvetica"/>
                <a:ea typeface="MS PGothic" charset="0"/>
                <a:cs typeface="Helvetica"/>
              </a:rPr>
              <a:t>Best fit: two subscales (adaptive &amp; maladaptive perfectionism)</a:t>
            </a:r>
          </a:p>
          <a:p>
            <a:pPr marL="457200" indent="-442307" defTabSz="4043953">
              <a:buFont typeface="Arial"/>
              <a:buChar char="•"/>
              <a:defRPr/>
            </a:pPr>
            <a:r>
              <a:rPr lang="en-US" sz="3600" b="1" dirty="0">
                <a:solidFill>
                  <a:srgbClr val="292934"/>
                </a:solidFill>
                <a:latin typeface="Helvetica"/>
                <a:ea typeface="MS PGothic" charset="0"/>
                <a:cs typeface="Helvetica"/>
              </a:rPr>
              <a:t>Evaluative Concerns: </a:t>
            </a:r>
            <a:r>
              <a:rPr lang="en-US" sz="3600" dirty="0">
                <a:solidFill>
                  <a:srgbClr val="292934"/>
                </a:solidFill>
                <a:latin typeface="Helvetica"/>
                <a:ea typeface="MS PGothic" charset="0"/>
                <a:cs typeface="Helvetica"/>
              </a:rPr>
              <a:t>Composite of parental criticism, parental expectations, concern over mistakes, and doubts about actions</a:t>
            </a:r>
          </a:p>
          <a:p>
            <a:pPr marL="1143000" lvl="1" indent="-442307" defTabSz="4043953">
              <a:buFont typeface="Arial"/>
              <a:buChar char="•"/>
              <a:defRPr/>
            </a:pPr>
            <a:r>
              <a:rPr lang="en-US" sz="3600" dirty="0">
                <a:solidFill>
                  <a:srgbClr val="292934"/>
                </a:solidFill>
                <a:latin typeface="Helvetica"/>
                <a:ea typeface="MS PGothic" charset="0"/>
                <a:cs typeface="Helvetica"/>
              </a:rPr>
              <a:t>Evaluative concerns example item: </a:t>
            </a:r>
            <a:r>
              <a:rPr lang="en-US" sz="3600" i="1" dirty="0">
                <a:solidFill>
                  <a:srgbClr val="292934"/>
                </a:solidFill>
                <a:latin typeface="Helvetica"/>
                <a:ea typeface="MS PGothic" charset="0"/>
                <a:cs typeface="Helvetica"/>
              </a:rPr>
              <a:t>People will probably think less of me if I make a mistake</a:t>
            </a:r>
          </a:p>
          <a:p>
            <a:pPr marL="228600" lvl="1" indent="-442307" defTabSz="4043953">
              <a:buFont typeface="Arial"/>
              <a:buChar char="•"/>
              <a:defRPr/>
            </a:pPr>
            <a:r>
              <a:rPr lang="en-US" sz="3600" b="1" dirty="0">
                <a:solidFill>
                  <a:srgbClr val="292934"/>
                </a:solidFill>
                <a:latin typeface="Helvetica"/>
                <a:ea typeface="MS PGothic" charset="0"/>
                <a:cs typeface="Helvetica"/>
              </a:rPr>
              <a:t>High Standards</a:t>
            </a:r>
            <a:r>
              <a:rPr lang="en-US" sz="3600" dirty="0">
                <a:solidFill>
                  <a:srgbClr val="292934"/>
                </a:solidFill>
                <a:latin typeface="Helvetica"/>
                <a:ea typeface="MS PGothic" charset="0"/>
                <a:cs typeface="Helvetica"/>
              </a:rPr>
              <a:t>: personal standards subscale</a:t>
            </a:r>
          </a:p>
          <a:p>
            <a:pPr marL="914400" lvl="1" indent="-442307" defTabSz="4043953">
              <a:buFont typeface="Arial"/>
              <a:buChar char="•"/>
              <a:defRPr/>
            </a:pPr>
            <a:r>
              <a:rPr lang="en-US" sz="3600" dirty="0">
                <a:solidFill>
                  <a:srgbClr val="292934"/>
                </a:solidFill>
                <a:latin typeface="Helvetica"/>
                <a:ea typeface="MS PGothic" charset="0"/>
                <a:cs typeface="Helvetica"/>
              </a:rPr>
              <a:t>High standards example item:</a:t>
            </a:r>
            <a:r>
              <a:rPr lang="en-US" sz="3600" i="1" dirty="0">
                <a:solidFill>
                  <a:srgbClr val="292934"/>
                </a:solidFill>
                <a:latin typeface="Helvetica"/>
                <a:ea typeface="MS PGothic" charset="0"/>
                <a:cs typeface="Helvetica"/>
              </a:rPr>
              <a:t> I expect higher performance in my daily tasks than most people</a:t>
            </a: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30190696" y="10305967"/>
            <a:ext cx="13510679" cy="1050936"/>
          </a:xfrm>
          <a:prstGeom prst="rect">
            <a:avLst/>
          </a:prstGeom>
          <a:solidFill>
            <a:srgbClr val="002060"/>
          </a:solidFill>
          <a:ln w="9525">
            <a:solidFill>
              <a:srgbClr val="000064"/>
            </a:solidFill>
            <a:miter lim="800000"/>
            <a:headEnd/>
            <a:tailEnd/>
          </a:ln>
        </p:spPr>
        <p:txBody>
          <a:bodyPr wrap="square" lIns="126373" tIns="63186" rIns="126373" bIns="63186">
            <a:spAutoFit/>
          </a:bodyPr>
          <a:lstStyle>
            <a:lvl1pPr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1pPr>
            <a:lvl2pPr marL="742950" indent="-28575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2pPr>
            <a:lvl3pPr marL="11430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3pPr>
            <a:lvl4pPr marL="16002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4pPr>
            <a:lvl5pPr marL="20574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x-none" sz="6000" b="1" dirty="0">
                <a:solidFill>
                  <a:srgbClr val="FFFFFF"/>
                </a:solidFill>
                <a:latin typeface="Helvetica" charset="0"/>
              </a:rPr>
              <a:t>Data </a:t>
            </a:r>
            <a:r>
              <a:rPr lang="en-US" altLang="x-none" sz="5400" b="1" dirty="0">
                <a:solidFill>
                  <a:srgbClr val="FFFFFF"/>
                </a:solidFill>
                <a:latin typeface="Helvetica" charset="0"/>
              </a:rPr>
              <a:t>Analyses</a:t>
            </a: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30232504" y="11391579"/>
            <a:ext cx="13582766" cy="289759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6373" tIns="63186" rIns="126373" bIns="63186">
            <a:spAutoFit/>
          </a:bodyPr>
          <a:lstStyle>
            <a:lvl1pPr marL="492125" indent="-492125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1pPr>
            <a:lvl2pPr marL="1452563" indent="-492125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2pPr>
            <a:lvl3pPr marL="2093913" indent="-3429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3pPr>
            <a:lvl4pPr marL="16002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4pPr>
            <a:lvl5pPr marL="20574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x-none" sz="3600" dirty="0">
                <a:solidFill>
                  <a:srgbClr val="292934"/>
                </a:solidFill>
                <a:latin typeface="Helvetica" charset="0"/>
              </a:rPr>
              <a:t>Moderation analyses conducted on ED symptoms:</a:t>
            </a:r>
          </a:p>
          <a:p>
            <a:pPr lvl="1">
              <a:buFont typeface="Arial" charset="0"/>
              <a:buChar char="•"/>
            </a:pPr>
            <a:r>
              <a:rPr lang="en-US" altLang="x-none" sz="3600" dirty="0">
                <a:solidFill>
                  <a:srgbClr val="292934"/>
                </a:solidFill>
                <a:latin typeface="Helvetica" charset="0"/>
              </a:rPr>
              <a:t>IU and Evaluative Concerns</a:t>
            </a:r>
          </a:p>
          <a:p>
            <a:pPr lvl="1">
              <a:buFont typeface="Arial" charset="0"/>
              <a:buChar char="•"/>
            </a:pPr>
            <a:r>
              <a:rPr lang="en-US" altLang="x-none" sz="3600" dirty="0">
                <a:solidFill>
                  <a:srgbClr val="292934"/>
                </a:solidFill>
                <a:latin typeface="Helvetica" charset="0"/>
              </a:rPr>
              <a:t>IU and High Standards</a:t>
            </a:r>
          </a:p>
          <a:p>
            <a:pPr>
              <a:buFont typeface="Arial" charset="0"/>
              <a:buChar char="•"/>
            </a:pPr>
            <a:r>
              <a:rPr lang="en-US" altLang="x-none" sz="3600" dirty="0">
                <a:solidFill>
                  <a:srgbClr val="292934"/>
                </a:solidFill>
                <a:latin typeface="Helvetica" charset="0"/>
              </a:rPr>
              <a:t>Cross-</a:t>
            </a:r>
            <a:r>
              <a:rPr lang="en-US" altLang="x-none" sz="3600" dirty="0" err="1">
                <a:solidFill>
                  <a:srgbClr val="292934"/>
                </a:solidFill>
                <a:latin typeface="Helvetica" charset="0"/>
              </a:rPr>
              <a:t>sectionally</a:t>
            </a:r>
            <a:r>
              <a:rPr lang="en-US" altLang="x-none" sz="3600" dirty="0">
                <a:solidFill>
                  <a:srgbClr val="292934"/>
                </a:solidFill>
                <a:latin typeface="Helvetica" charset="0"/>
              </a:rPr>
              <a:t> (Time 1)</a:t>
            </a:r>
          </a:p>
          <a:p>
            <a:pPr>
              <a:buFont typeface="Arial" charset="0"/>
              <a:buChar char="•"/>
            </a:pPr>
            <a:r>
              <a:rPr lang="en-US" altLang="x-none" sz="3600" dirty="0">
                <a:solidFill>
                  <a:srgbClr val="292934"/>
                </a:solidFill>
                <a:latin typeface="Helvetica" charset="0"/>
              </a:rPr>
              <a:t>Prospectively over two weeks (Time 2)</a:t>
            </a: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30226739" y="14262337"/>
            <a:ext cx="13510679" cy="958603"/>
          </a:xfrm>
          <a:prstGeom prst="rect">
            <a:avLst/>
          </a:prstGeom>
          <a:solidFill>
            <a:srgbClr val="002060"/>
          </a:solidFill>
          <a:ln w="9525">
            <a:solidFill>
              <a:srgbClr val="000064"/>
            </a:solidFill>
            <a:miter lim="800000"/>
            <a:headEnd/>
            <a:tailEnd/>
          </a:ln>
        </p:spPr>
        <p:txBody>
          <a:bodyPr wrap="square" lIns="126373" tIns="63186" rIns="126373" bIns="63186">
            <a:spAutoFit/>
          </a:bodyPr>
          <a:lstStyle>
            <a:lvl1pPr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1pPr>
            <a:lvl2pPr marL="742950" indent="-28575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2pPr>
            <a:lvl3pPr marL="11430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3pPr>
            <a:lvl4pPr marL="16002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4pPr>
            <a:lvl5pPr marL="20574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x-none" sz="5400" b="1" dirty="0">
                <a:solidFill>
                  <a:srgbClr val="FFFFFF"/>
                </a:solidFill>
                <a:latin typeface="Helvetica" charset="0"/>
              </a:rPr>
              <a:t>Results</a:t>
            </a:r>
          </a:p>
        </p:txBody>
      </p:sp>
      <p:sp>
        <p:nvSpPr>
          <p:cNvPr id="18" name="TextBox 31"/>
          <p:cNvSpPr txBox="1">
            <a:spLocks noChangeArrowheads="1"/>
          </p:cNvSpPr>
          <p:nvPr/>
        </p:nvSpPr>
        <p:spPr bwMode="auto">
          <a:xfrm>
            <a:off x="30270470" y="15332225"/>
            <a:ext cx="13582766" cy="345159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6373" tIns="63186" rIns="126373" bIns="63186">
            <a:spAutoFit/>
          </a:bodyPr>
          <a:lstStyle>
            <a:lvl1pPr marL="457200" indent="-4572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1pPr>
            <a:lvl2pPr marL="742950" indent="-28575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2pPr>
            <a:lvl3pPr marL="11430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3pPr>
            <a:lvl4pPr marL="16002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4pPr>
            <a:lvl5pPr marL="20574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x-none" sz="3600" u="sng" dirty="0">
                <a:latin typeface="Helvetica" charset="0"/>
                <a:ea typeface="Helvetica" charset="0"/>
                <a:cs typeface="Helvetica" charset="0"/>
              </a:rPr>
              <a:t>Moderation Analyses:</a:t>
            </a:r>
          </a:p>
          <a:p>
            <a:pPr lvl="1">
              <a:buFont typeface="Arial" charset="0"/>
              <a:buChar char="•"/>
            </a:pPr>
            <a:r>
              <a:rPr lang="en-US" sz="3600" dirty="0">
                <a:latin typeface="Helvetica" charset="0"/>
                <a:ea typeface="Helvetica" charset="0"/>
                <a:cs typeface="Helvetica" charset="0"/>
              </a:rPr>
              <a:t>IU did not moderate evaluative concerns and ED symptoms at Time 1 or Time 2 (</a:t>
            </a:r>
            <a:r>
              <a:rPr lang="en-US" sz="3600" i="1" dirty="0" err="1"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en-US" sz="3600" dirty="0" err="1">
                <a:latin typeface="Helvetica" charset="0"/>
                <a:ea typeface="Helvetica" charset="0"/>
                <a:cs typeface="Helvetica" charset="0"/>
              </a:rPr>
              <a:t>s</a:t>
            </a:r>
            <a:r>
              <a:rPr lang="en-US" sz="3600" dirty="0">
                <a:latin typeface="Helvetica" charset="0"/>
                <a:ea typeface="Helvetica" charset="0"/>
                <a:cs typeface="Helvetica" charset="0"/>
              </a:rPr>
              <a:t> &gt; .255) (Fig. 1) </a:t>
            </a:r>
          </a:p>
          <a:p>
            <a:pPr lvl="1">
              <a:buFont typeface="Arial" charset="0"/>
              <a:buChar char="•"/>
            </a:pPr>
            <a:r>
              <a:rPr lang="en-US" sz="3600" b="1" dirty="0">
                <a:latin typeface="Helvetica" charset="0"/>
                <a:ea typeface="Helvetica" charset="0"/>
                <a:cs typeface="Helvetica" charset="0"/>
              </a:rPr>
              <a:t>IU moderated high standards and ED symptoms:</a:t>
            </a:r>
          </a:p>
          <a:p>
            <a:pPr lvl="2">
              <a:buFont typeface="Arial" charset="0"/>
              <a:buChar char="•"/>
            </a:pPr>
            <a:r>
              <a:rPr lang="en-US" sz="3600" b="1" dirty="0">
                <a:latin typeface="Helvetica" charset="0"/>
                <a:ea typeface="Helvetica" charset="0"/>
                <a:cs typeface="Helvetica" charset="0"/>
              </a:rPr>
              <a:t>Cross-</a:t>
            </a:r>
            <a:r>
              <a:rPr lang="en-US" sz="3600" b="1" dirty="0" err="1">
                <a:latin typeface="Helvetica" charset="0"/>
                <a:ea typeface="Helvetica" charset="0"/>
                <a:cs typeface="Helvetica" charset="0"/>
              </a:rPr>
              <a:t>sectionally</a:t>
            </a:r>
            <a:r>
              <a:rPr lang="en-US" sz="3600" b="1" dirty="0">
                <a:latin typeface="Helvetica" charset="0"/>
                <a:ea typeface="Helvetica" charset="0"/>
                <a:cs typeface="Helvetica" charset="0"/>
              </a:rPr>
              <a:t> (</a:t>
            </a:r>
            <a:r>
              <a:rPr lang="en-US" sz="3600" b="1" i="1" dirty="0">
                <a:latin typeface="Helvetica" charset="0"/>
                <a:ea typeface="Helvetica" charset="0"/>
                <a:cs typeface="Helvetica" charset="0"/>
              </a:rPr>
              <a:t>b</a:t>
            </a:r>
            <a:r>
              <a:rPr lang="en-US" sz="3600" b="1" dirty="0">
                <a:latin typeface="Helvetica" charset="0"/>
                <a:ea typeface="Helvetica" charset="0"/>
                <a:cs typeface="Helvetica" charset="0"/>
              </a:rPr>
              <a:t> = .002, </a:t>
            </a:r>
            <a:r>
              <a:rPr lang="en-US" sz="3600" b="1" i="1" dirty="0"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en-US" sz="3600" b="1" dirty="0">
                <a:latin typeface="Helvetica" charset="0"/>
                <a:ea typeface="Helvetica" charset="0"/>
                <a:cs typeface="Helvetica" charset="0"/>
              </a:rPr>
              <a:t> = .030) </a:t>
            </a:r>
          </a:p>
          <a:p>
            <a:pPr lvl="2">
              <a:buFont typeface="Arial" charset="0"/>
              <a:buChar char="•"/>
            </a:pPr>
            <a:r>
              <a:rPr lang="en-US" sz="3600" b="1" dirty="0">
                <a:latin typeface="Helvetica" charset="0"/>
                <a:ea typeface="Helvetica" charset="0"/>
                <a:cs typeface="Helvetica" charset="0"/>
              </a:rPr>
              <a:t>Prospectively (</a:t>
            </a:r>
            <a:r>
              <a:rPr lang="en-US" sz="3600" b="1" i="1" dirty="0">
                <a:latin typeface="Helvetica" charset="0"/>
                <a:ea typeface="Helvetica" charset="0"/>
                <a:cs typeface="Helvetica" charset="0"/>
              </a:rPr>
              <a:t>b</a:t>
            </a:r>
            <a:r>
              <a:rPr lang="en-US" sz="3600" b="1" dirty="0">
                <a:latin typeface="Helvetica" charset="0"/>
                <a:ea typeface="Helvetica" charset="0"/>
                <a:cs typeface="Helvetica" charset="0"/>
              </a:rPr>
              <a:t> = .001, </a:t>
            </a:r>
            <a:r>
              <a:rPr lang="en-US" sz="3600" b="1" i="1" dirty="0"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en-US" sz="3600" b="1" dirty="0">
                <a:latin typeface="Helvetica" charset="0"/>
                <a:ea typeface="Helvetica" charset="0"/>
                <a:cs typeface="Helvetica" charset="0"/>
              </a:rPr>
              <a:t> = .025) (Fig. 2)</a:t>
            </a:r>
          </a:p>
        </p:txBody>
      </p:sp>
      <p:sp>
        <p:nvSpPr>
          <p:cNvPr id="19" name="TextBox 16"/>
          <p:cNvSpPr txBox="1">
            <a:spLocks noChangeArrowheads="1"/>
          </p:cNvSpPr>
          <p:nvPr/>
        </p:nvSpPr>
        <p:spPr bwMode="auto">
          <a:xfrm rot="10800000" flipV="1">
            <a:off x="30190696" y="18893409"/>
            <a:ext cx="13582766" cy="958603"/>
          </a:xfrm>
          <a:prstGeom prst="rect">
            <a:avLst/>
          </a:prstGeom>
          <a:solidFill>
            <a:srgbClr val="002060"/>
          </a:solidFill>
          <a:ln w="9525">
            <a:solidFill>
              <a:srgbClr val="000064"/>
            </a:solidFill>
            <a:miter lim="800000"/>
            <a:headEnd/>
            <a:tailEnd/>
          </a:ln>
        </p:spPr>
        <p:txBody>
          <a:bodyPr wrap="square" lIns="126373" tIns="63186" rIns="126373" bIns="63186">
            <a:spAutoFit/>
          </a:bodyPr>
          <a:lstStyle>
            <a:lvl1pPr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1pPr>
            <a:lvl2pPr marL="742950" indent="-28575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2pPr>
            <a:lvl3pPr marL="11430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3pPr>
            <a:lvl4pPr marL="16002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4pPr>
            <a:lvl5pPr marL="20574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x-none" sz="5400" b="1" dirty="0">
                <a:solidFill>
                  <a:srgbClr val="FFFFFF"/>
                </a:solidFill>
                <a:latin typeface="Helvetica" charset="0"/>
              </a:rPr>
              <a:t>Discussion</a:t>
            </a:r>
          </a:p>
        </p:txBody>
      </p:sp>
      <p:sp>
        <p:nvSpPr>
          <p:cNvPr id="20" name="TextBox 34"/>
          <p:cNvSpPr txBox="1">
            <a:spLocks noChangeArrowheads="1"/>
          </p:cNvSpPr>
          <p:nvPr/>
        </p:nvSpPr>
        <p:spPr bwMode="auto">
          <a:xfrm>
            <a:off x="30300748" y="24456248"/>
            <a:ext cx="13582766" cy="843757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6373" tIns="63186" rIns="126373" bIns="63186">
            <a:spAutoFit/>
          </a:bodyPr>
          <a:lstStyle>
            <a:lvl1pPr marL="457200" indent="-4572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1pPr>
            <a:lvl2pPr marL="742950" indent="-28575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2pPr>
            <a:lvl3pPr marL="11430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3pPr>
            <a:lvl4pPr marL="16002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4pPr>
            <a:lvl5pPr marL="20574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3600" dirty="0">
                <a:latin typeface="Helvetica" charset="0"/>
                <a:ea typeface="Helvetica" charset="0"/>
                <a:cs typeface="Helvetica" charset="0"/>
              </a:rPr>
              <a:t>Higher standards but not evaluative concerns interacted with IU on ED symptoms (Table 1)</a:t>
            </a:r>
          </a:p>
          <a:p>
            <a:pPr>
              <a:buFont typeface="Arial" charset="0"/>
              <a:buChar char="•"/>
            </a:pPr>
            <a:r>
              <a:rPr lang="en-US" sz="3600" dirty="0">
                <a:latin typeface="Helvetica" charset="0"/>
                <a:ea typeface="Helvetica" charset="0"/>
                <a:cs typeface="Helvetica" charset="0"/>
              </a:rPr>
              <a:t>Clarifies literature around high standards and EDs</a:t>
            </a:r>
          </a:p>
          <a:p>
            <a:pPr lvl="1">
              <a:buFont typeface="Arial" charset="0"/>
              <a:buChar char="•"/>
            </a:pPr>
            <a:r>
              <a:rPr lang="en-US" sz="3600" dirty="0">
                <a:latin typeface="Helvetica" charset="0"/>
                <a:ea typeface="Helvetica" charset="0"/>
                <a:cs typeface="Helvetica" charset="0"/>
              </a:rPr>
              <a:t>High standards may only contribute to EDs when individuals are also high in IU</a:t>
            </a:r>
          </a:p>
          <a:p>
            <a:pPr>
              <a:buFont typeface="Arial" charset="0"/>
              <a:buChar char="•"/>
            </a:pPr>
            <a:r>
              <a:rPr lang="en-US" sz="3600" dirty="0">
                <a:latin typeface="Helvetica" charset="0"/>
                <a:ea typeface="Helvetica" charset="0"/>
                <a:cs typeface="Helvetica" charset="0"/>
              </a:rPr>
              <a:t>Higher evaluative concerns leads to higher ED symptoms regardless of IU</a:t>
            </a:r>
          </a:p>
          <a:p>
            <a:pPr>
              <a:buFont typeface="Arial" charset="0"/>
              <a:buChar char="•"/>
            </a:pPr>
            <a:r>
              <a:rPr lang="en-US" sz="3600" dirty="0">
                <a:latin typeface="Helvetica" charset="0"/>
                <a:ea typeface="Helvetica" charset="0"/>
                <a:cs typeface="Helvetica" charset="0"/>
              </a:rPr>
              <a:t>Individuals with high IU and high standards may seek to control uncertainty in their surroundings </a:t>
            </a:r>
          </a:p>
          <a:p>
            <a:pPr lvl="1">
              <a:buFont typeface="Arial" charset="0"/>
              <a:buChar char="•"/>
            </a:pPr>
            <a:r>
              <a:rPr lang="en-US" sz="3600" dirty="0">
                <a:latin typeface="Helvetica" charset="0"/>
                <a:ea typeface="Helvetica" charset="0"/>
                <a:cs typeface="Helvetica" charset="0"/>
              </a:rPr>
              <a:t>In order to live up to their high standards </a:t>
            </a:r>
          </a:p>
          <a:p>
            <a:pPr lvl="1">
              <a:buFont typeface="Arial" charset="0"/>
              <a:buChar char="•"/>
            </a:pPr>
            <a:r>
              <a:rPr lang="en-US" sz="3600" dirty="0">
                <a:latin typeface="Helvetica" charset="0"/>
                <a:ea typeface="Helvetica" charset="0"/>
                <a:cs typeface="Helvetica" charset="0"/>
              </a:rPr>
              <a:t>May do so by using eating disorder behaviors</a:t>
            </a:r>
          </a:p>
          <a:p>
            <a:pPr>
              <a:buFont typeface="Arial" charset="0"/>
              <a:buChar char="•"/>
            </a:pPr>
            <a:r>
              <a:rPr lang="en-US" sz="3600" dirty="0">
                <a:latin typeface="Helvetica" charset="0"/>
                <a:ea typeface="Helvetica" charset="0"/>
                <a:cs typeface="Helvetica" charset="0"/>
              </a:rPr>
              <a:t>It may be important to screen for and intervene on high IU in individuals with high standards in treating EDs</a:t>
            </a:r>
          </a:p>
          <a:p>
            <a:pPr>
              <a:buFont typeface="Arial" charset="0"/>
              <a:buChar char="•"/>
            </a:pPr>
            <a:r>
              <a:rPr lang="en-US" sz="3600" dirty="0">
                <a:latin typeface="Helvetica" charset="0"/>
                <a:ea typeface="Helvetica" charset="0"/>
                <a:cs typeface="Helvetica" charset="0"/>
              </a:rPr>
              <a:t>Evaluative concerns should be targeted in treatment of EDs regardless of IU</a:t>
            </a:r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205178"/>
              </p:ext>
            </p:extLst>
          </p:nvPr>
        </p:nvGraphicFramePr>
        <p:xfrm>
          <a:off x="14914055" y="7424706"/>
          <a:ext cx="15298980" cy="12909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645256" y="16666492"/>
            <a:ext cx="2612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en-US" sz="4400" b="1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 = .030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645256" y="28145615"/>
            <a:ext cx="2612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en-US" sz="4400" b="1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 = .025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16201312" y="6780837"/>
            <a:ext cx="13510679" cy="1481823"/>
          </a:xfrm>
          <a:prstGeom prst="rect">
            <a:avLst/>
          </a:prstGeom>
          <a:solidFill>
            <a:srgbClr val="002060"/>
          </a:solidFill>
          <a:ln w="9525">
            <a:solidFill>
              <a:srgbClr val="000064"/>
            </a:solidFill>
            <a:miter lim="800000"/>
            <a:headEnd/>
            <a:tailEnd/>
          </a:ln>
        </p:spPr>
        <p:txBody>
          <a:bodyPr wrap="square" lIns="126373" tIns="63186" rIns="126373" bIns="63186">
            <a:spAutoFit/>
          </a:bodyPr>
          <a:lstStyle>
            <a:lvl1pPr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1pPr>
            <a:lvl2pPr marL="742950" indent="-28575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2pPr>
            <a:lvl3pPr marL="11430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3pPr>
            <a:lvl4pPr marL="16002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4pPr>
            <a:lvl5pPr marL="20574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x-none" sz="4400" b="1" dirty="0">
                <a:solidFill>
                  <a:srgbClr val="FFFFFF"/>
                </a:solidFill>
                <a:latin typeface="Helvetica" charset="0"/>
              </a:rPr>
              <a:t>Figure 1. Cross-sectional interaction between IU and High Standards on ED Symptoms</a:t>
            </a:r>
          </a:p>
        </p:txBody>
      </p:sp>
      <p:sp>
        <p:nvSpPr>
          <p:cNvPr id="30" name="TextBox 14"/>
          <p:cNvSpPr txBox="1">
            <a:spLocks noChangeArrowheads="1"/>
          </p:cNvSpPr>
          <p:nvPr/>
        </p:nvSpPr>
        <p:spPr bwMode="auto">
          <a:xfrm>
            <a:off x="16201312" y="20188556"/>
            <a:ext cx="13510679" cy="1481823"/>
          </a:xfrm>
          <a:prstGeom prst="rect">
            <a:avLst/>
          </a:prstGeom>
          <a:solidFill>
            <a:srgbClr val="002060"/>
          </a:solidFill>
          <a:ln w="9525">
            <a:solidFill>
              <a:srgbClr val="000064"/>
            </a:solidFill>
            <a:miter lim="800000"/>
            <a:headEnd/>
            <a:tailEnd/>
          </a:ln>
        </p:spPr>
        <p:txBody>
          <a:bodyPr wrap="square" lIns="126373" tIns="63186" rIns="126373" bIns="63186">
            <a:spAutoFit/>
          </a:bodyPr>
          <a:lstStyle>
            <a:lvl1pPr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1pPr>
            <a:lvl2pPr marL="742950" indent="-28575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2pPr>
            <a:lvl3pPr marL="11430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3pPr>
            <a:lvl4pPr marL="16002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4pPr>
            <a:lvl5pPr marL="20574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x-none" sz="4400" b="1" dirty="0">
                <a:solidFill>
                  <a:srgbClr val="FFFFFF"/>
                </a:solidFill>
                <a:latin typeface="Helvetica" charset="0"/>
              </a:rPr>
              <a:t>Figure 2. Prospective interaction between IU and High Standards on ED Symptoms over two weeks</a:t>
            </a:r>
          </a:p>
        </p:txBody>
      </p:sp>
      <p:sp>
        <p:nvSpPr>
          <p:cNvPr id="32" name="TextBox 20"/>
          <p:cNvSpPr txBox="1">
            <a:spLocks noChangeArrowheads="1"/>
          </p:cNvSpPr>
          <p:nvPr/>
        </p:nvSpPr>
        <p:spPr bwMode="auto">
          <a:xfrm>
            <a:off x="30226739" y="6803368"/>
            <a:ext cx="13546723" cy="958603"/>
          </a:xfrm>
          <a:prstGeom prst="rect">
            <a:avLst/>
          </a:prstGeom>
          <a:solidFill>
            <a:srgbClr val="002060"/>
          </a:solidFill>
          <a:ln w="9525">
            <a:solidFill>
              <a:srgbClr val="000064"/>
            </a:solidFill>
            <a:miter lim="800000"/>
            <a:headEnd/>
            <a:tailEnd/>
          </a:ln>
        </p:spPr>
        <p:txBody>
          <a:bodyPr wrap="square" lIns="126373" tIns="63186" rIns="126373" bIns="63186">
            <a:spAutoFit/>
          </a:bodyPr>
          <a:lstStyle>
            <a:lvl1pPr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1pPr>
            <a:lvl2pPr marL="742950" indent="-28575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2pPr>
            <a:lvl3pPr marL="11430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3pPr>
            <a:lvl4pPr marL="16002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4pPr>
            <a:lvl5pPr marL="20574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9pPr>
          </a:lstStyle>
          <a:p>
            <a:pPr algn="ctr" eaLnBrk="1" hangingPunct="1"/>
            <a:r>
              <a:rPr lang="en-US" altLang="x-none" sz="5400" b="1" dirty="0">
                <a:solidFill>
                  <a:srgbClr val="FFFFFF"/>
                </a:solidFill>
                <a:latin typeface="Helvetica" charset="0"/>
              </a:rPr>
              <a:t>Measures (cont.)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4706"/>
              </p:ext>
            </p:extLst>
          </p:nvPr>
        </p:nvGraphicFramePr>
        <p:xfrm>
          <a:off x="30146966" y="20918368"/>
          <a:ext cx="1374423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1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1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6600" b="0" dirty="0"/>
                        <a:t>        HS   </a:t>
                      </a:r>
                      <a:r>
                        <a:rPr lang="en-US" sz="6600" b="1" dirty="0"/>
                        <a:t>+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600" b="0" dirty="0"/>
                        <a:t>      IU     </a:t>
                      </a:r>
                      <a:r>
                        <a:rPr lang="en-US" sz="6600" b="1" dirty="0"/>
                        <a:t>=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600" b="0" dirty="0"/>
                        <a:t>     ED</a:t>
                      </a: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6600" b="0" dirty="0">
                          <a:solidFill>
                            <a:schemeClr val="bg1"/>
                          </a:solidFill>
                        </a:rPr>
                        <a:t>        HS</a:t>
                      </a:r>
                      <a:r>
                        <a:rPr lang="en-US" sz="6600" b="0" baseline="0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6600" b="1" baseline="0" dirty="0">
                          <a:solidFill>
                            <a:schemeClr val="bg1"/>
                          </a:solidFill>
                        </a:rPr>
                        <a:t> +</a:t>
                      </a:r>
                      <a:endParaRPr lang="en-US" sz="6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600" b="0" dirty="0">
                          <a:solidFill>
                            <a:schemeClr val="bg1"/>
                          </a:solidFill>
                        </a:rPr>
                        <a:t>      IU</a:t>
                      </a:r>
                      <a:r>
                        <a:rPr lang="en-US" sz="6600" b="0" baseline="0" dirty="0">
                          <a:solidFill>
                            <a:schemeClr val="bg1"/>
                          </a:solidFill>
                        </a:rPr>
                        <a:t>     </a:t>
                      </a:r>
                      <a:r>
                        <a:rPr lang="en-US" sz="6600" b="1" baseline="0" dirty="0">
                          <a:solidFill>
                            <a:schemeClr val="bg1"/>
                          </a:solidFill>
                        </a:rPr>
                        <a:t>= </a:t>
                      </a:r>
                      <a:endParaRPr lang="en-US" sz="6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600" b="0" dirty="0">
                          <a:solidFill>
                            <a:schemeClr val="bg1"/>
                          </a:solidFill>
                        </a:rPr>
                        <a:t>         ED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6600" b="0" dirty="0">
                          <a:solidFill>
                            <a:schemeClr val="bg1"/>
                          </a:solidFill>
                        </a:rPr>
                        <a:t>        EC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600" b="1" dirty="0">
                          <a:solidFill>
                            <a:schemeClr val="bg1"/>
                          </a:solidFill>
                        </a:rPr>
                        <a:t>     </a:t>
                      </a:r>
                      <a:r>
                        <a:rPr lang="en-US" sz="6600" b="1" baseline="0" dirty="0">
                          <a:solidFill>
                            <a:schemeClr val="bg1"/>
                          </a:solidFill>
                        </a:rPr>
                        <a:t>   =</a:t>
                      </a:r>
                      <a:endParaRPr lang="en-US" sz="6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600" b="0" dirty="0">
                          <a:solidFill>
                            <a:schemeClr val="bg1"/>
                          </a:solidFill>
                        </a:rPr>
                        <a:t>      ED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35306574" y="20929466"/>
            <a:ext cx="26268" cy="908540"/>
          </a:xfrm>
          <a:prstGeom prst="straightConnector1">
            <a:avLst/>
          </a:prstGeom>
          <a:ln w="190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31131777" y="20944056"/>
            <a:ext cx="362" cy="942022"/>
          </a:xfrm>
          <a:prstGeom prst="straightConnector1">
            <a:avLst/>
          </a:prstGeom>
          <a:ln w="190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9586971" y="21128253"/>
            <a:ext cx="181" cy="881455"/>
          </a:xfrm>
          <a:prstGeom prst="straightConnector1">
            <a:avLst/>
          </a:prstGeom>
          <a:ln w="190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31131777" y="22209416"/>
            <a:ext cx="181" cy="868372"/>
          </a:xfrm>
          <a:prstGeom prst="straightConnector1">
            <a:avLst/>
          </a:prstGeom>
          <a:ln w="190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5306574" y="22383252"/>
            <a:ext cx="0" cy="914326"/>
          </a:xfrm>
          <a:prstGeom prst="straightConnector1">
            <a:avLst/>
          </a:prstGeom>
          <a:ln w="190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9388131" y="22721780"/>
            <a:ext cx="1040275" cy="39426"/>
          </a:xfrm>
          <a:prstGeom prst="straightConnector1">
            <a:avLst/>
          </a:prstGeom>
          <a:ln w="190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31131777" y="23297578"/>
            <a:ext cx="0" cy="994672"/>
          </a:xfrm>
          <a:prstGeom prst="straightConnector1">
            <a:avLst/>
          </a:prstGeom>
          <a:ln w="190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39585714" y="23231883"/>
            <a:ext cx="26345" cy="992661"/>
          </a:xfrm>
          <a:prstGeom prst="straightConnector1">
            <a:avLst/>
          </a:prstGeom>
          <a:ln w="190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0262783" y="19747765"/>
            <a:ext cx="13590453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Figure 3. Interactions of high standards (HS) and evaluative concerns (EC) with IU on ED symptoms</a:t>
            </a:r>
          </a:p>
        </p:txBody>
      </p:sp>
      <p:sp>
        <p:nvSpPr>
          <p:cNvPr id="48" name="Rectangle 23"/>
          <p:cNvSpPr>
            <a:spLocks noChangeArrowheads="1"/>
          </p:cNvSpPr>
          <p:nvPr/>
        </p:nvSpPr>
        <p:spPr bwMode="auto">
          <a:xfrm>
            <a:off x="30226739" y="7843535"/>
            <a:ext cx="13582766" cy="240515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6373" tIns="63186" rIns="126373" bIns="63186">
            <a:spAutoFit/>
          </a:bodyPr>
          <a:lstStyle>
            <a:lvl1pPr marL="492125" indent="-492125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1pPr>
            <a:lvl2pPr marL="1452563" indent="-492125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2pPr>
            <a:lvl3pPr marL="2093913" indent="-3429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3pPr>
            <a:lvl4pPr marL="16002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4pPr>
            <a:lvl5pPr marL="2057400" indent="-228600"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Palatino Linotype" charset="0"/>
                <a:ea typeface="MS PGothic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x-none" sz="4000" b="1" i="1" dirty="0">
                <a:solidFill>
                  <a:srgbClr val="292934"/>
                </a:solidFill>
                <a:latin typeface="Helvetica" charset="0"/>
              </a:rPr>
              <a:t>Intolerance of Uncertainty Scale </a:t>
            </a:r>
            <a:r>
              <a:rPr lang="en-US" altLang="x-none" sz="3200" dirty="0">
                <a:solidFill>
                  <a:srgbClr val="292934"/>
                </a:solidFill>
                <a:latin typeface="Helvetica" charset="0"/>
              </a:rPr>
              <a:t>(</a:t>
            </a:r>
            <a:r>
              <a:rPr lang="en-US" altLang="x-none" sz="3200" dirty="0" err="1">
                <a:solidFill>
                  <a:srgbClr val="292934"/>
                </a:solidFill>
                <a:latin typeface="Helvetica" charset="0"/>
              </a:rPr>
              <a:t>Buhr</a:t>
            </a:r>
            <a:r>
              <a:rPr lang="en-US" altLang="x-none" sz="3200" dirty="0">
                <a:solidFill>
                  <a:srgbClr val="292934"/>
                </a:solidFill>
                <a:latin typeface="Helvetica" charset="0"/>
              </a:rPr>
              <a:t> &amp; </a:t>
            </a:r>
            <a:r>
              <a:rPr lang="en-US" altLang="x-none" sz="3200" dirty="0" err="1">
                <a:solidFill>
                  <a:srgbClr val="292934"/>
                </a:solidFill>
                <a:latin typeface="Helvetica" charset="0"/>
              </a:rPr>
              <a:t>Dugas</a:t>
            </a:r>
            <a:r>
              <a:rPr lang="en-US" altLang="x-none" sz="3200" dirty="0">
                <a:solidFill>
                  <a:srgbClr val="292934"/>
                </a:solidFill>
                <a:latin typeface="Helvetica" charset="0"/>
              </a:rPr>
              <a:t>, 2002)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x-none" sz="3600" dirty="0">
                <a:solidFill>
                  <a:srgbClr val="292934"/>
                </a:solidFill>
                <a:latin typeface="Helvetica" charset="0"/>
              </a:rPr>
              <a:t>Twenty seven item global measure of IU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x-none" sz="3600" dirty="0">
                <a:solidFill>
                  <a:srgbClr val="292934"/>
                </a:solidFill>
                <a:latin typeface="Helvetica" charset="0"/>
              </a:rPr>
              <a:t>Example item: </a:t>
            </a:r>
            <a:r>
              <a:rPr lang="en-US" altLang="x-none" sz="3600" i="1" dirty="0">
                <a:solidFill>
                  <a:srgbClr val="292934"/>
                </a:solidFill>
                <a:latin typeface="Helvetica" charset="0"/>
              </a:rPr>
              <a:t>Unforeseen events upset me greatly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x-none" sz="3600" dirty="0">
                <a:solidFill>
                  <a:srgbClr val="292934"/>
                </a:solidFill>
                <a:latin typeface="Helvetica" charset="0"/>
              </a:rPr>
              <a:t>Good internal consistency and validity</a:t>
            </a:r>
          </a:p>
        </p:txBody>
      </p:sp>
    </p:spTree>
    <p:extLst>
      <p:ext uri="{BB962C8B-B14F-4D97-AF65-F5344CB8AC3E}">
        <p14:creationId xmlns:p14="http://schemas.microsoft.com/office/powerpoint/2010/main" val="165427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694</Words>
  <Application>Microsoft Office PowerPoint</Application>
  <PresentationFormat>Custom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Brosof</dc:creator>
  <cp:lastModifiedBy>Irina Vanzhula</cp:lastModifiedBy>
  <cp:revision>41</cp:revision>
  <dcterms:created xsi:type="dcterms:W3CDTF">2017-10-26T18:25:53Z</dcterms:created>
  <dcterms:modified xsi:type="dcterms:W3CDTF">2018-03-17T00:36:10Z</dcterms:modified>
</cp:coreProperties>
</file>