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30"/>
  </p:notesMasterIdLst>
  <p:sldIdLst>
    <p:sldId id="262" r:id="rId2"/>
    <p:sldId id="277" r:id="rId3"/>
    <p:sldId id="299" r:id="rId4"/>
    <p:sldId id="278" r:id="rId5"/>
    <p:sldId id="298" r:id="rId6"/>
    <p:sldId id="279" r:id="rId7"/>
    <p:sldId id="280" r:id="rId8"/>
    <p:sldId id="281" r:id="rId9"/>
    <p:sldId id="282" r:id="rId10"/>
    <p:sldId id="283" r:id="rId11"/>
    <p:sldId id="285" r:id="rId12"/>
    <p:sldId id="286" r:id="rId13"/>
    <p:sldId id="284" r:id="rId14"/>
    <p:sldId id="287" r:id="rId15"/>
    <p:sldId id="288" r:id="rId16"/>
    <p:sldId id="289" r:id="rId17"/>
    <p:sldId id="290" r:id="rId18"/>
    <p:sldId id="291" r:id="rId19"/>
    <p:sldId id="293" r:id="rId20"/>
    <p:sldId id="292" r:id="rId21"/>
    <p:sldId id="295" r:id="rId22"/>
    <p:sldId id="294" r:id="rId23"/>
    <p:sldId id="296" r:id="rId24"/>
    <p:sldId id="297" r:id="rId25"/>
    <p:sldId id="301" r:id="rId26"/>
    <p:sldId id="302" r:id="rId27"/>
    <p:sldId id="303" r:id="rId28"/>
    <p:sldId id="30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/>
    <p:restoredTop sz="75904" autoAdjust="0"/>
  </p:normalViewPr>
  <p:slideViewPr>
    <p:cSldViewPr snapToGrid="0" snapToObjects="1">
      <p:cViewPr varScale="1">
        <p:scale>
          <a:sx n="92" d="100"/>
          <a:sy n="92" d="100"/>
        </p:scale>
        <p:origin x="-1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-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45089399\Dropbox\Research%20Projects\Exercise%20and%20Anxiety\Paper\Telema%20Graphs%2003.0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45089399\Dropbox\Research%20Projects\Exercise%20and%20Anxiety\Paper\Telema%20Graphs%2003.0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45089399\Dropbox\Research%20Projects\Exercise%20and%20Anxiety\Paper\Telema%20Graphs%2003.0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Drive for thinness as moderator of the relationship between stress and later exercise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'DT_STressDev_Exercise (2)'!$B$14</c:f>
              <c:strCache>
                <c:ptCount val="1"/>
                <c:pt idx="0">
                  <c:v>Mean DT</c:v>
                </c:pt>
              </c:strCache>
            </c:strRef>
          </c:tx>
          <c:spPr>
            <a:ln w="25400">
              <a:solidFill>
                <a:schemeClr val="accent6"/>
              </a:solidFill>
              <a:round/>
            </a:ln>
          </c:spPr>
          <c:marker>
            <c:symbol val="square"/>
            <c:size val="9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cat>
            <c:numRef>
              <c:f>'DT_STressDev_Exercise (2)'!$C$13:$H$13</c:f>
              <c:numCache>
                <c:formatCode>General</c:formatCode>
                <c:ptCount val="6"/>
                <c:pt idx="0">
                  <c:v>-2.0</c:v>
                </c:pt>
                <c:pt idx="1">
                  <c:v>-1.0</c:v>
                </c:pt>
                <c:pt idx="2">
                  <c:v>0.0</c:v>
                </c:pt>
                <c:pt idx="3">
                  <c:v>1.0</c:v>
                </c:pt>
                <c:pt idx="4">
                  <c:v>2.0</c:v>
                </c:pt>
                <c:pt idx="5">
                  <c:v>3.0</c:v>
                </c:pt>
              </c:numCache>
            </c:numRef>
          </c:cat>
          <c:val>
            <c:numRef>
              <c:f>'DT_STressDev_Exercise (2)'!$C$14:$H$14</c:f>
              <c:numCache>
                <c:formatCode>General</c:formatCode>
                <c:ptCount val="6"/>
                <c:pt idx="0">
                  <c:v>5.296255174657873</c:v>
                </c:pt>
                <c:pt idx="1">
                  <c:v>6.061758866706919</c:v>
                </c:pt>
                <c:pt idx="2">
                  <c:v>6.937906000813821</c:v>
                </c:pt>
                <c:pt idx="3">
                  <c:v>7.94068862430314</c:v>
                </c:pt>
                <c:pt idx="4">
                  <c:v>9.088410223594975</c:v>
                </c:pt>
                <c:pt idx="5">
                  <c:v>10.40201981217901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C6C-439E-A86E-E4A8403C6C3B}"/>
            </c:ext>
          </c:extLst>
        </c:ser>
        <c:ser>
          <c:idx val="1"/>
          <c:order val="1"/>
          <c:tx>
            <c:strRef>
              <c:f>'DT_STressDev_Exercise (2)'!$B$15</c:f>
              <c:strCache>
                <c:ptCount val="1"/>
                <c:pt idx="0">
                  <c:v>Low DT</c:v>
                </c:pt>
              </c:strCache>
            </c:strRef>
          </c:tx>
          <c:spPr>
            <a:ln w="22225">
              <a:solidFill>
                <a:schemeClr val="accent1"/>
              </a:solidFill>
            </a:ln>
          </c:spPr>
          <c:marker>
            <c:symbol val="triangle"/>
            <c:size val="9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'DT_STressDev_Exercise (2)'!$C$13:$H$13</c:f>
              <c:numCache>
                <c:formatCode>General</c:formatCode>
                <c:ptCount val="6"/>
                <c:pt idx="0">
                  <c:v>-2.0</c:v>
                </c:pt>
                <c:pt idx="1">
                  <c:v>-1.0</c:v>
                </c:pt>
                <c:pt idx="2">
                  <c:v>0.0</c:v>
                </c:pt>
                <c:pt idx="3">
                  <c:v>1.0</c:v>
                </c:pt>
                <c:pt idx="4">
                  <c:v>2.0</c:v>
                </c:pt>
                <c:pt idx="5">
                  <c:v>3.0</c:v>
                </c:pt>
              </c:numCache>
            </c:numRef>
          </c:cat>
          <c:val>
            <c:numRef>
              <c:f>'DT_STressDev_Exercise (2)'!$C$15:$H$15</c:f>
              <c:numCache>
                <c:formatCode>General</c:formatCode>
                <c:ptCount val="6"/>
                <c:pt idx="0">
                  <c:v>2.865520474042977</c:v>
                </c:pt>
                <c:pt idx="1">
                  <c:v>4.29744216345295</c:v>
                </c:pt>
                <c:pt idx="2">
                  <c:v>6.444905669149366</c:v>
                </c:pt>
                <c:pt idx="3">
                  <c:v>9.66547250768799</c:v>
                </c:pt>
                <c:pt idx="4">
                  <c:v>14.49538031938372</c:v>
                </c:pt>
                <c:pt idx="5">
                  <c:v>21.73882864355043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C6C-439E-A86E-E4A8403C6C3B}"/>
            </c:ext>
          </c:extLst>
        </c:ser>
        <c:ser>
          <c:idx val="2"/>
          <c:order val="2"/>
          <c:tx>
            <c:strRef>
              <c:f>'DT_STressDev_Exercise (2)'!$B$16</c:f>
              <c:strCache>
                <c:ptCount val="1"/>
                <c:pt idx="0">
                  <c:v>High DT</c:v>
                </c:pt>
              </c:strCache>
            </c:strRef>
          </c:tx>
          <c:spPr>
            <a:ln w="25400">
              <a:solidFill>
                <a:schemeClr val="tx2"/>
              </a:solidFill>
              <a:prstDash val="dash"/>
            </a:ln>
          </c:spPr>
          <c:marker>
            <c:symbol val="diamond"/>
            <c:size val="1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cat>
            <c:numRef>
              <c:f>'DT_STressDev_Exercise (2)'!$C$13:$H$13</c:f>
              <c:numCache>
                <c:formatCode>General</c:formatCode>
                <c:ptCount val="6"/>
                <c:pt idx="0">
                  <c:v>-2.0</c:v>
                </c:pt>
                <c:pt idx="1">
                  <c:v>-1.0</c:v>
                </c:pt>
                <c:pt idx="2">
                  <c:v>0.0</c:v>
                </c:pt>
                <c:pt idx="3">
                  <c:v>1.0</c:v>
                </c:pt>
                <c:pt idx="4">
                  <c:v>2.0</c:v>
                </c:pt>
                <c:pt idx="5">
                  <c:v>3.0</c:v>
                </c:pt>
              </c:numCache>
            </c:numRef>
          </c:cat>
          <c:val>
            <c:numRef>
              <c:f>'DT_STressDev_Exercise (2)'!$C$16:$H$16</c:f>
              <c:numCache>
                <c:formatCode>General</c:formatCode>
                <c:ptCount val="6"/>
                <c:pt idx="0">
                  <c:v>9.78890890125585</c:v>
                </c:pt>
                <c:pt idx="1">
                  <c:v>8.550416540935122</c:v>
                </c:pt>
                <c:pt idx="2">
                  <c:v>7.46861818421021</c:v>
                </c:pt>
                <c:pt idx="3">
                  <c:v>6.523688912050939</c:v>
                </c:pt>
                <c:pt idx="4">
                  <c:v>5.698312053385122</c:v>
                </c:pt>
                <c:pt idx="5">
                  <c:v>4.97736184166788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C6C-439E-A86E-E4A8403C6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2817688"/>
        <c:axId val="2122825000"/>
      </c:lineChart>
      <c:catAx>
        <c:axId val="2122817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Stress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/>
                <a:cs typeface="Times New Roman"/>
              </a:defRPr>
            </a:pPr>
            <a:endParaRPr lang="en-US"/>
          </a:p>
        </c:txPr>
        <c:crossAx val="2122825000"/>
        <c:crossesAt val="0.0"/>
        <c:auto val="1"/>
        <c:lblAlgn val="ctr"/>
        <c:lblOffset val="100"/>
        <c:noMultiLvlLbl val="0"/>
      </c:catAx>
      <c:valAx>
        <c:axId val="2122825000"/>
        <c:scaling>
          <c:orientation val="minMax"/>
          <c:max val="50.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Exercise</a:t>
                </a:r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/>
                <a:cs typeface="Times New Roman"/>
              </a:defRPr>
            </a:pPr>
            <a:endParaRPr lang="en-US"/>
          </a:p>
        </c:txPr>
        <c:crossAx val="2122817688"/>
        <c:crosses val="autoZero"/>
        <c:crossBetween val="between"/>
        <c:majorUnit val="10.0"/>
      </c:valAx>
      <c:spPr>
        <a:ln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Bulimic Symptoms </a:t>
            </a:r>
            <a:r>
              <a:rPr lang="en-US" sz="1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moderator of the relationship between stress and later exercise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Bulimia_StressDev_Exercise!$B$14</c:f>
              <c:strCache>
                <c:ptCount val="1"/>
                <c:pt idx="0">
                  <c:v>Mean Bulimic Symptoms</c:v>
                </c:pt>
              </c:strCache>
            </c:strRef>
          </c:tx>
          <c:spPr>
            <a:ln w="25400">
              <a:solidFill>
                <a:schemeClr val="accent6"/>
              </a:solidFill>
              <a:round/>
            </a:ln>
          </c:spPr>
          <c:marker>
            <c:symbol val="square"/>
            <c:size val="9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cat>
            <c:numRef>
              <c:f>Bulimia_StressDev_Exercise!$C$13:$H$13</c:f>
              <c:numCache>
                <c:formatCode>General</c:formatCode>
                <c:ptCount val="6"/>
                <c:pt idx="0">
                  <c:v>-2.0</c:v>
                </c:pt>
                <c:pt idx="1">
                  <c:v>-1.0</c:v>
                </c:pt>
                <c:pt idx="2">
                  <c:v>0.0</c:v>
                </c:pt>
                <c:pt idx="3">
                  <c:v>1.0</c:v>
                </c:pt>
                <c:pt idx="4">
                  <c:v>2.0</c:v>
                </c:pt>
                <c:pt idx="5">
                  <c:v>3.0</c:v>
                </c:pt>
              </c:numCache>
            </c:numRef>
          </c:cat>
          <c:val>
            <c:numRef>
              <c:f>Bulimia_StressDev_Exercise!$C$14:$H$14</c:f>
              <c:numCache>
                <c:formatCode>General</c:formatCode>
                <c:ptCount val="6"/>
                <c:pt idx="0">
                  <c:v>4.558529074010519</c:v>
                </c:pt>
                <c:pt idx="1">
                  <c:v>5.534493204504091</c:v>
                </c:pt>
                <c:pt idx="2">
                  <c:v>6.719407627634948</c:v>
                </c:pt>
                <c:pt idx="3">
                  <c:v>8.158007824379353</c:v>
                </c:pt>
                <c:pt idx="4">
                  <c:v>9.90460697590684</c:v>
                </c:pt>
                <c:pt idx="5">
                  <c:v>12.02514651359087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4E8-4099-96F1-8D8FECB7DD2A}"/>
            </c:ext>
          </c:extLst>
        </c:ser>
        <c:ser>
          <c:idx val="1"/>
          <c:order val="1"/>
          <c:tx>
            <c:strRef>
              <c:f>Bulimia_StressDev_Exercise!$B$15</c:f>
              <c:strCache>
                <c:ptCount val="1"/>
                <c:pt idx="0">
                  <c:v>Low Bulimic Symptoms</c:v>
                </c:pt>
              </c:strCache>
            </c:strRef>
          </c:tx>
          <c:spPr>
            <a:ln w="22225">
              <a:solidFill>
                <a:schemeClr val="accent1"/>
              </a:solidFill>
            </a:ln>
          </c:spPr>
          <c:marker>
            <c:symbol val="triangle"/>
            <c:size val="9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Bulimia_StressDev_Exercise!$C$13:$H$13</c:f>
              <c:numCache>
                <c:formatCode>General</c:formatCode>
                <c:ptCount val="6"/>
                <c:pt idx="0">
                  <c:v>-2.0</c:v>
                </c:pt>
                <c:pt idx="1">
                  <c:v>-1.0</c:v>
                </c:pt>
                <c:pt idx="2">
                  <c:v>0.0</c:v>
                </c:pt>
                <c:pt idx="3">
                  <c:v>1.0</c:v>
                </c:pt>
                <c:pt idx="4">
                  <c:v>2.0</c:v>
                </c:pt>
                <c:pt idx="5">
                  <c:v>3.0</c:v>
                </c:pt>
              </c:numCache>
            </c:numRef>
          </c:cat>
          <c:val>
            <c:numRef>
              <c:f>Bulimia_StressDev_Exercise!$C$15:$H$15</c:f>
              <c:numCache>
                <c:formatCode>General</c:formatCode>
                <c:ptCount val="6"/>
                <c:pt idx="0">
                  <c:v>2.272771472998368</c:v>
                </c:pt>
                <c:pt idx="1">
                  <c:v>3.885299219383032</c:v>
                </c:pt>
                <c:pt idx="2">
                  <c:v>6.641912837907737</c:v>
                </c:pt>
                <c:pt idx="3">
                  <c:v>11.35433943575888</c:v>
                </c:pt>
                <c:pt idx="4">
                  <c:v>19.4102252120249</c:v>
                </c:pt>
                <c:pt idx="5">
                  <c:v>33.18174913768959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E8-4099-96F1-8D8FECB7DD2A}"/>
            </c:ext>
          </c:extLst>
        </c:ser>
        <c:ser>
          <c:idx val="2"/>
          <c:order val="2"/>
          <c:tx>
            <c:strRef>
              <c:f>Bulimia_StressDev_Exercise!$B$16</c:f>
              <c:strCache>
                <c:ptCount val="1"/>
                <c:pt idx="0">
                  <c:v>High Bulimic Symptoms</c:v>
                </c:pt>
              </c:strCache>
            </c:strRef>
          </c:tx>
          <c:spPr>
            <a:ln w="25400">
              <a:solidFill>
                <a:schemeClr val="tx2"/>
              </a:solidFill>
              <a:prstDash val="dash"/>
            </a:ln>
          </c:spPr>
          <c:marker>
            <c:symbol val="diamond"/>
            <c:size val="1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cat>
            <c:numRef>
              <c:f>Bulimia_StressDev_Exercise!$C$13:$H$13</c:f>
              <c:numCache>
                <c:formatCode>General</c:formatCode>
                <c:ptCount val="6"/>
                <c:pt idx="0">
                  <c:v>-2.0</c:v>
                </c:pt>
                <c:pt idx="1">
                  <c:v>-1.0</c:v>
                </c:pt>
                <c:pt idx="2">
                  <c:v>0.0</c:v>
                </c:pt>
                <c:pt idx="3">
                  <c:v>1.0</c:v>
                </c:pt>
                <c:pt idx="4">
                  <c:v>2.0</c:v>
                </c:pt>
                <c:pt idx="5">
                  <c:v>3.0</c:v>
                </c:pt>
              </c:numCache>
            </c:numRef>
          </c:cat>
          <c:val>
            <c:numRef>
              <c:f>Bulimia_StressDev_Exercise!$C$16:$H$16</c:f>
              <c:numCache>
                <c:formatCode>General</c:formatCode>
                <c:ptCount val="6"/>
                <c:pt idx="0">
                  <c:v>9.143104603994698</c:v>
                </c:pt>
                <c:pt idx="1">
                  <c:v>7.883720995770818</c:v>
                </c:pt>
                <c:pt idx="2">
                  <c:v>6.797806590991239</c:v>
                </c:pt>
                <c:pt idx="3">
                  <c:v>5.861467506690448</c:v>
                </c:pt>
                <c:pt idx="4">
                  <c:v>5.054101035695726</c:v>
                </c:pt>
                <c:pt idx="5">
                  <c:v>4.357942315617032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4E8-4099-96F1-8D8FECB7DD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8556600"/>
        <c:axId val="-2079085752"/>
      </c:lineChart>
      <c:catAx>
        <c:axId val="-2078556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Stress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/>
                <a:cs typeface="Times New Roman"/>
              </a:defRPr>
            </a:pPr>
            <a:endParaRPr lang="en-US"/>
          </a:p>
        </c:txPr>
        <c:crossAx val="-2079085752"/>
        <c:crossesAt val="0.0"/>
        <c:auto val="1"/>
        <c:lblAlgn val="ctr"/>
        <c:lblOffset val="100"/>
        <c:noMultiLvlLbl val="0"/>
      </c:catAx>
      <c:valAx>
        <c:axId val="-2079085752"/>
        <c:scaling>
          <c:orientation val="minMax"/>
          <c:max val="50.0"/>
          <c:min val="0.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Exercise</a:t>
                </a:r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/>
                <a:cs typeface="Times New Roman"/>
              </a:defRPr>
            </a:pPr>
            <a:endParaRPr lang="en-US"/>
          </a:p>
        </c:txPr>
        <c:crossAx val="-2078556600"/>
        <c:crosses val="autoZero"/>
        <c:crossBetween val="between"/>
        <c:majorUnit val="10.0"/>
      </c:valAx>
      <c:spPr>
        <a:ln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Body dissatisfaction as moderator of the relationship between stress and later exercise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BodyDisStressDev_Exercise!$B$14</c:f>
              <c:strCache>
                <c:ptCount val="1"/>
                <c:pt idx="0">
                  <c:v>Mean BD</c:v>
                </c:pt>
              </c:strCache>
            </c:strRef>
          </c:tx>
          <c:spPr>
            <a:ln w="25400">
              <a:solidFill>
                <a:schemeClr val="accent6"/>
              </a:solidFill>
              <a:round/>
            </a:ln>
          </c:spPr>
          <c:marker>
            <c:symbol val="square"/>
            <c:size val="9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cat>
            <c:numRef>
              <c:f>BodyDisStressDev_Exercise!$C$13:$H$13</c:f>
              <c:numCache>
                <c:formatCode>General</c:formatCode>
                <c:ptCount val="6"/>
                <c:pt idx="0">
                  <c:v>-2.0</c:v>
                </c:pt>
                <c:pt idx="1">
                  <c:v>-1.0</c:v>
                </c:pt>
                <c:pt idx="2">
                  <c:v>0.0</c:v>
                </c:pt>
                <c:pt idx="3">
                  <c:v>1.0</c:v>
                </c:pt>
                <c:pt idx="4">
                  <c:v>2.0</c:v>
                </c:pt>
                <c:pt idx="5">
                  <c:v>3.0</c:v>
                </c:pt>
              </c:numCache>
            </c:numRef>
          </c:cat>
          <c:val>
            <c:numRef>
              <c:f>BodyDisStressDev_Exercise!$C$14:$H$14</c:f>
              <c:numCache>
                <c:formatCode>General</c:formatCode>
                <c:ptCount val="6"/>
                <c:pt idx="0">
                  <c:v>4.777894651499928</c:v>
                </c:pt>
                <c:pt idx="1">
                  <c:v>5.280390218466898</c:v>
                </c:pt>
                <c:pt idx="2">
                  <c:v>5.835733705540738</c:v>
                </c:pt>
                <c:pt idx="3">
                  <c:v>6.449483176997457</c:v>
                </c:pt>
                <c:pt idx="4">
                  <c:v>7.127781243835698</c:v>
                </c:pt>
                <c:pt idx="5">
                  <c:v>7.877416541092301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3C8-4FAD-9633-49AC56D2AAC6}"/>
            </c:ext>
          </c:extLst>
        </c:ser>
        <c:ser>
          <c:idx val="1"/>
          <c:order val="1"/>
          <c:tx>
            <c:strRef>
              <c:f>BodyDisStressDev_Exercise!$B$15</c:f>
              <c:strCache>
                <c:ptCount val="1"/>
                <c:pt idx="0">
                  <c:v>Low BD</c:v>
                </c:pt>
              </c:strCache>
            </c:strRef>
          </c:tx>
          <c:spPr>
            <a:ln w="22225">
              <a:solidFill>
                <a:schemeClr val="accent1"/>
              </a:solidFill>
            </a:ln>
          </c:spPr>
          <c:marker>
            <c:symbol val="triangle"/>
            <c:size val="9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BodyDisStressDev_Exercise!$C$13:$H$13</c:f>
              <c:numCache>
                <c:formatCode>General</c:formatCode>
                <c:ptCount val="6"/>
                <c:pt idx="0">
                  <c:v>-2.0</c:v>
                </c:pt>
                <c:pt idx="1">
                  <c:v>-1.0</c:v>
                </c:pt>
                <c:pt idx="2">
                  <c:v>0.0</c:v>
                </c:pt>
                <c:pt idx="3">
                  <c:v>1.0</c:v>
                </c:pt>
                <c:pt idx="4">
                  <c:v>2.0</c:v>
                </c:pt>
                <c:pt idx="5">
                  <c:v>3.0</c:v>
                </c:pt>
              </c:numCache>
            </c:numRef>
          </c:cat>
          <c:val>
            <c:numRef>
              <c:f>BodyDisStressDev_Exercise!$C$15:$H$15</c:f>
              <c:numCache>
                <c:formatCode>General</c:formatCode>
                <c:ptCount val="6"/>
                <c:pt idx="0">
                  <c:v>1.876672008636922</c:v>
                </c:pt>
                <c:pt idx="1">
                  <c:v>3.397364554420783</c:v>
                </c:pt>
                <c:pt idx="2">
                  <c:v>6.150294703877456</c:v>
                </c:pt>
                <c:pt idx="3">
                  <c:v>11.1339611450653</c:v>
                </c:pt>
                <c:pt idx="4">
                  <c:v>20.15595946998606</c:v>
                </c:pt>
                <c:pt idx="5">
                  <c:v>36.48860426783323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3C8-4FAD-9633-49AC56D2AAC6}"/>
            </c:ext>
          </c:extLst>
        </c:ser>
        <c:ser>
          <c:idx val="2"/>
          <c:order val="2"/>
          <c:tx>
            <c:strRef>
              <c:f>BodyDisStressDev_Exercise!$B$16</c:f>
              <c:strCache>
                <c:ptCount val="1"/>
                <c:pt idx="0">
                  <c:v>High BD</c:v>
                </c:pt>
              </c:strCache>
            </c:strRef>
          </c:tx>
          <c:spPr>
            <a:ln w="25400">
              <a:solidFill>
                <a:schemeClr val="tx2"/>
              </a:solidFill>
              <a:prstDash val="dash"/>
            </a:ln>
          </c:spPr>
          <c:marker>
            <c:symbol val="diamond"/>
            <c:size val="1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cat>
            <c:numRef>
              <c:f>BodyDisStressDev_Exercise!$C$13:$H$13</c:f>
              <c:numCache>
                <c:formatCode>General</c:formatCode>
                <c:ptCount val="6"/>
                <c:pt idx="0">
                  <c:v>-2.0</c:v>
                </c:pt>
                <c:pt idx="1">
                  <c:v>-1.0</c:v>
                </c:pt>
                <c:pt idx="2">
                  <c:v>0.0</c:v>
                </c:pt>
                <c:pt idx="3">
                  <c:v>1.0</c:v>
                </c:pt>
                <c:pt idx="4">
                  <c:v>2.0</c:v>
                </c:pt>
                <c:pt idx="5">
                  <c:v>3.0</c:v>
                </c:pt>
              </c:numCache>
            </c:numRef>
          </c:cat>
          <c:val>
            <c:numRef>
              <c:f>BodyDisStressDev_Exercise!$C$16:$H$16</c:f>
              <c:numCache>
                <c:formatCode>General</c:formatCode>
                <c:ptCount val="6"/>
                <c:pt idx="0">
                  <c:v>12.16423391821804</c:v>
                </c:pt>
                <c:pt idx="1">
                  <c:v>8.207103009595798</c:v>
                </c:pt>
                <c:pt idx="2">
                  <c:v>5.53726114303331</c:v>
                </c:pt>
                <c:pt idx="3">
                  <c:v>3.735942016360361</c:v>
                </c:pt>
                <c:pt idx="4">
                  <c:v>2.52060764140897</c:v>
                </c:pt>
                <c:pt idx="5">
                  <c:v>1.70063209067655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3C8-4FAD-9633-49AC56D2A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0537640"/>
        <c:axId val="-2078599976"/>
      </c:lineChart>
      <c:catAx>
        <c:axId val="-2080537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Stress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/>
                <a:cs typeface="Times New Roman"/>
              </a:defRPr>
            </a:pPr>
            <a:endParaRPr lang="en-US"/>
          </a:p>
        </c:txPr>
        <c:crossAx val="-2078599976"/>
        <c:crossesAt val="0.0"/>
        <c:auto val="1"/>
        <c:lblAlgn val="ctr"/>
        <c:lblOffset val="100"/>
        <c:noMultiLvlLbl val="0"/>
      </c:catAx>
      <c:valAx>
        <c:axId val="-2078599976"/>
        <c:scaling>
          <c:orientation val="minMax"/>
          <c:max val="50.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Exercise</a:t>
                </a:r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/>
                <a:cs typeface="Times New Roman"/>
              </a:defRPr>
            </a:pPr>
            <a:endParaRPr lang="en-US"/>
          </a:p>
        </c:txPr>
        <c:crossAx val="-2080537640"/>
        <c:crosses val="autoZero"/>
        <c:crossBetween val="between"/>
        <c:majorUnit val="10.0"/>
      </c:valAx>
      <c:spPr>
        <a:ln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F6C2-CBEA-5147-9123-A2F4B94DBF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A3DBC-45E6-3C41-B8D8-7DFE256C0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 I am going to talk about how stress impacts</a:t>
            </a:r>
            <a:r>
              <a:rPr lang="en-US" baseline="0" dirty="0" smtClean="0"/>
              <a:t> exercise differently among individuals with higher and lower ED symptoms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 would like to thank my co-</a:t>
            </a:r>
            <a:r>
              <a:rPr lang="en-US" baseline="0" dirty="0" err="1" smtClean="0"/>
              <a:t>atuhors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97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Eating disorder symptoms were significantly associated with each other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three eating disorder symptom associated with mean EMA stress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BD negatively associated with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85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Surprisignly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39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Target reasons for exercise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they may be encouraged to focus on stress management as a reason for exercise rather than exercising to control weight and shape.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75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10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 is relevant to eating disorders</a:t>
            </a:r>
          </a:p>
          <a:p>
            <a:endParaRPr lang="en-US" dirty="0" smtClean="0"/>
          </a:p>
          <a:p>
            <a:r>
              <a:rPr lang="en-US" dirty="0" smtClean="0"/>
              <a:t>Stress is associated with the development of EDs…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62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 is associated</a:t>
            </a:r>
            <a:r>
              <a:rPr lang="en-US" baseline="0" dirty="0" smtClean="0"/>
              <a:t> with exercise.. Stress may be a way to regulate ED symptoms</a:t>
            </a:r>
          </a:p>
          <a:p>
            <a:endParaRPr lang="en-US" baseline="0" dirty="0" smtClean="0"/>
          </a:p>
          <a:p>
            <a:r>
              <a:rPr lang="en-US" dirty="0" smtClean="0"/>
              <a:t>It is possible that the relationship between stress and exercise is different in individuals with higher and lower  eating disorder symptoms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8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currently unclear whether individuals with eating disorders are more or less likely to exercise when stressed than controls</a:t>
            </a:r>
            <a:r>
              <a:rPr lang="en-US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Some research </a:t>
            </a:r>
            <a:r>
              <a:rPr lang="en-US" dirty="0" err="1" smtClean="0">
                <a:effectLst/>
              </a:rPr>
              <a:t>sugests</a:t>
            </a:r>
            <a:r>
              <a:rPr lang="en-US" dirty="0" smtClean="0">
                <a:effectLst/>
              </a:rPr>
              <a:t>..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Other</a:t>
            </a:r>
            <a:r>
              <a:rPr lang="en-US" baseline="0" dirty="0" smtClean="0">
                <a:effectLst/>
              </a:rPr>
              <a:t> research suggests…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7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also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unclear whether individuals with eating disorders experience decreases in stress after exercising.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9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H3:</a:t>
            </a:r>
            <a:r>
              <a:rPr lang="en-US" baseline="0" dirty="0" smtClean="0"/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ecause individuals with high levels of eating disorder symptoms may exercise to manage their body weight and shape rather than to relieve stress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r>
              <a:rPr lang="en-US" dirty="0" smtClean="0"/>
              <a:t>H4: Because individuals</a:t>
            </a:r>
            <a:r>
              <a:rPr lang="en-US" baseline="0" dirty="0" smtClean="0"/>
              <a:t> with eating disorders may exercise in a stressful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54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Cross-day predictions were not included in the analysis, as it was unlikely that stress at night affected exercise the next day and vice-versa, and preliminary analyses confirmed that there were no cross-day effects (i.e., stress was not associated with exercise behavior the next day nor vice-versa)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7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Significant lagged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TVP</a:t>
            </a:r>
            <a:r>
              <a:rPr lang="en-US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effects can be interpreted as reflecting effects of changes in the predictor on the outcome, whereas significant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TVP</a:t>
            </a:r>
            <a:r>
              <a:rPr lang="en-US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effects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interpreted as between-subjects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covariation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the predictors and the outcomes (e.g., people with higher average levels of stress might exercise more/less).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that the goal of the study was to make inferences on how stress and exercise are associated with each other within individuals, we limit our reporting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TVP</a:t>
            </a:r>
            <a:r>
              <a:rPr lang="en-US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effects, although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TVP</a:t>
            </a:r>
            <a:r>
              <a:rPr lang="en-US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effects were included in all analyses (as was necessary to accurately assess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TVP</a:t>
            </a:r>
            <a:r>
              <a:rPr lang="en-US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effects)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Hamaker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2015).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levels of drive for thinness, bulimic symptoms, body dissatisfaction)(Aiken &amp; West, 1991).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A3DBC-45E6-3C41-B8D8-7DFE256C0A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9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2B690F2-BB68-C744-BE71-E431778B7910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3110CA-5AD0-1945-B5D1-9CC2BA4AD6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Stress </a:t>
            </a:r>
            <a:r>
              <a:rPr lang="en-US" sz="3000" dirty="0" smtClean="0"/>
              <a:t>IS ASSOCIATED WITH exercise </a:t>
            </a:r>
            <a:r>
              <a:rPr lang="en-US" sz="3000" dirty="0"/>
              <a:t>differently among individuals with </a:t>
            </a:r>
            <a:r>
              <a:rPr lang="en-US" sz="3000" dirty="0" err="1" smtClean="0"/>
              <a:t>highER</a:t>
            </a:r>
            <a:r>
              <a:rPr lang="en-US" sz="3000" dirty="0" smtClean="0"/>
              <a:t> </a:t>
            </a:r>
            <a:r>
              <a:rPr lang="en-US" sz="3000" dirty="0"/>
              <a:t>and </a:t>
            </a:r>
            <a:r>
              <a:rPr lang="en-US" sz="3000" dirty="0" err="1" smtClean="0"/>
              <a:t>lowER</a:t>
            </a:r>
            <a:r>
              <a:rPr lang="en-US" sz="3000" dirty="0" smtClean="0"/>
              <a:t> eating </a:t>
            </a:r>
            <a:r>
              <a:rPr lang="en-US" sz="3000" dirty="0"/>
              <a:t>disorder symptoms: An ecological momentary assessment study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7726269" cy="1752600"/>
          </a:xfrm>
        </p:spPr>
        <p:txBody>
          <a:bodyPr>
            <a:normAutofit/>
          </a:bodyPr>
          <a:lstStyle/>
          <a:p>
            <a:r>
              <a:rPr lang="en-US" sz="1900" dirty="0" smtClean="0"/>
              <a:t>Margarita Sala, M.A.</a:t>
            </a:r>
            <a:r>
              <a:rPr lang="en-US" sz="1900" baseline="30000" dirty="0" smtClean="0"/>
              <a:t>1</a:t>
            </a:r>
            <a:r>
              <a:rPr lang="en-US" sz="1900" dirty="0" smtClean="0"/>
              <a:t>, Leigh </a:t>
            </a:r>
            <a:r>
              <a:rPr lang="en-US" sz="1900" dirty="0" err="1" smtClean="0"/>
              <a:t>Brosof</a:t>
            </a:r>
            <a:r>
              <a:rPr lang="en-US" sz="1900" dirty="0" smtClean="0"/>
              <a:t>, B.A.</a:t>
            </a:r>
            <a:r>
              <a:rPr lang="en-US" sz="1900" baseline="30000" dirty="0"/>
              <a:t> 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, David </a:t>
            </a:r>
            <a:r>
              <a:rPr lang="en-US" sz="1900" dirty="0" err="1" smtClean="0"/>
              <a:t>Rosenfield</a:t>
            </a:r>
            <a:r>
              <a:rPr lang="en-US" sz="1900" dirty="0" smtClean="0"/>
              <a:t>, Ph.D.</a:t>
            </a:r>
            <a:r>
              <a:rPr lang="en-US" sz="1900" baseline="30000" dirty="0"/>
              <a:t> 1</a:t>
            </a:r>
            <a:r>
              <a:rPr lang="en-US" sz="1900" dirty="0" smtClean="0"/>
              <a:t>, Katya C. Fernandez, Ph.D.</a:t>
            </a:r>
            <a:r>
              <a:rPr lang="en-US" sz="1900" baseline="30000" dirty="0"/>
              <a:t> 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, &amp; Cheri A. Levinson, Ph.D.</a:t>
            </a:r>
            <a:r>
              <a:rPr lang="en-US" sz="1900" baseline="30000" dirty="0"/>
              <a:t> </a:t>
            </a:r>
            <a:r>
              <a:rPr lang="en-US" sz="1900" baseline="30000" dirty="0" smtClean="0"/>
              <a:t>2</a:t>
            </a:r>
            <a:endParaRPr lang="en-US" sz="1900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685800" y="5424977"/>
            <a:ext cx="7848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aseline="30000" dirty="0" smtClean="0"/>
              <a:t>1 </a:t>
            </a:r>
            <a:r>
              <a:rPr lang="en-US" sz="1400" dirty="0" smtClean="0"/>
              <a:t>Department of Psychology, Southern Methodist University, Dallas, TX</a:t>
            </a:r>
          </a:p>
          <a:p>
            <a:r>
              <a:rPr lang="en-US" sz="1400" baseline="30000" dirty="0" smtClean="0"/>
              <a:t>2 </a:t>
            </a:r>
            <a:r>
              <a:rPr lang="en-US" sz="1400" dirty="0" smtClean="0"/>
              <a:t>Department </a:t>
            </a:r>
            <a:r>
              <a:rPr lang="en-US" sz="1400" dirty="0"/>
              <a:t>of Psychological and Brain Sciences, University of Louisville, Louisville, KY</a:t>
            </a:r>
          </a:p>
          <a:p>
            <a:r>
              <a:rPr lang="en-US" sz="1400" baseline="30000" dirty="0" smtClean="0"/>
              <a:t>3</a:t>
            </a:r>
            <a:r>
              <a:rPr lang="en-US" sz="1400" dirty="0" smtClean="0"/>
              <a:t> Department of Psychiatry and Behavioral Sciences, Stanford University, Stanford, CA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286552" y="55754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1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 session in lab</a:t>
            </a:r>
          </a:p>
          <a:p>
            <a:pPr lvl="1"/>
            <a:r>
              <a:rPr lang="en-US" dirty="0" smtClean="0"/>
              <a:t>Completed EDI-2</a:t>
            </a:r>
          </a:p>
          <a:p>
            <a:pPr lvl="1"/>
            <a:r>
              <a:rPr lang="en-US" dirty="0" smtClean="0"/>
              <a:t>Given instructions on how to use the automated telephone system</a:t>
            </a:r>
          </a:p>
          <a:p>
            <a:pPr lvl="1"/>
            <a:r>
              <a:rPr lang="en-US" dirty="0" smtClean="0"/>
              <a:t>Selected 12-hour waking time block</a:t>
            </a:r>
          </a:p>
          <a:p>
            <a:pPr lvl="2"/>
            <a:r>
              <a:rPr lang="en-US" dirty="0"/>
              <a:t>12-hour block was divided into four blocks, and EMA surveys were administered randomly within each of these blocks </a:t>
            </a:r>
            <a:endParaRPr lang="en-US" dirty="0" smtClean="0"/>
          </a:p>
          <a:p>
            <a:r>
              <a:rPr lang="en-US" dirty="0" smtClean="0"/>
              <a:t>EMA protocol</a:t>
            </a:r>
          </a:p>
          <a:p>
            <a:pPr lvl="1"/>
            <a:r>
              <a:rPr lang="en-US" dirty="0" smtClean="0"/>
              <a:t>Automated telephone calls four times per day for seven days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0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Multilevel </a:t>
            </a:r>
            <a:r>
              <a:rPr lang="en-US" dirty="0" smtClean="0"/>
              <a:t>modeling (MLM), </a:t>
            </a:r>
            <a:r>
              <a:rPr lang="en-US" dirty="0"/>
              <a:t>with one-assessment lag to test for temporal precedence</a:t>
            </a:r>
          </a:p>
          <a:p>
            <a:pPr lvl="1"/>
            <a:r>
              <a:rPr lang="en-US" dirty="0"/>
              <a:t>E.g., exercise at time t was predicted by stress at t-1</a:t>
            </a:r>
          </a:p>
          <a:p>
            <a:pPr lvl="1"/>
            <a:r>
              <a:rPr lang="en-US" dirty="0"/>
              <a:t>Cross-day predictions not included in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eneralized </a:t>
            </a:r>
            <a:r>
              <a:rPr lang="en-US" dirty="0"/>
              <a:t>linear mixed model (GLMM; MLM for non-normally distributed outcomes) </a:t>
            </a:r>
            <a:r>
              <a:rPr lang="en-US" dirty="0" smtClean="0"/>
              <a:t>for analyses in which exercise behavior was the outcome</a:t>
            </a:r>
          </a:p>
          <a:p>
            <a:pPr lvl="2"/>
            <a:r>
              <a:rPr lang="en-US" dirty="0" smtClean="0"/>
              <a:t>Assuming negative binomial distribution, log linking function</a:t>
            </a:r>
          </a:p>
          <a:p>
            <a:pPr lvl="2"/>
            <a:r>
              <a:rPr lang="en-US" dirty="0"/>
              <a:t>Because the exercise distribution was skewed with zero minutes of exercise reported at almost half of (46.3%) all assessments </a:t>
            </a:r>
            <a:endParaRPr lang="en-US" dirty="0" smtClean="0"/>
          </a:p>
          <a:p>
            <a:pPr lvl="1"/>
            <a:r>
              <a:rPr lang="en-US" dirty="0" smtClean="0"/>
              <a:t>Standard MLM for analyses in which stress was the outcome</a:t>
            </a:r>
          </a:p>
          <a:p>
            <a:pPr lvl="2"/>
            <a:r>
              <a:rPr lang="en-US" dirty="0" smtClean="0"/>
              <a:t>Exercise log transformed to reduce </a:t>
            </a:r>
            <a:r>
              <a:rPr lang="en-US" dirty="0" err="1" smtClean="0"/>
              <a:t>skewness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7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time </a:t>
            </a:r>
            <a:r>
              <a:rPr lang="en-US" dirty="0"/>
              <a:t>varying predictors (TVPs) (i.e., stress, exercise) were disaggregated into the person’s mean across all 28 assessments (</a:t>
            </a:r>
            <a:r>
              <a:rPr lang="en-US" dirty="0" err="1"/>
              <a:t>TVP</a:t>
            </a:r>
            <a:r>
              <a:rPr lang="en-US" baseline="-25000" dirty="0" err="1"/>
              <a:t>mean</a:t>
            </a:r>
            <a:r>
              <a:rPr lang="en-US" dirty="0"/>
              <a:t>; the between-person component) and their deviation from their mean at each session (</a:t>
            </a:r>
            <a:r>
              <a:rPr lang="en-US" dirty="0" err="1"/>
              <a:t>TVP</a:t>
            </a:r>
            <a:r>
              <a:rPr lang="en-US" baseline="-25000" dirty="0" err="1"/>
              <a:t>deviation</a:t>
            </a:r>
            <a:r>
              <a:rPr lang="en-US" baseline="-25000" dirty="0"/>
              <a:t>;</a:t>
            </a:r>
            <a:r>
              <a:rPr lang="en-US" dirty="0"/>
              <a:t> the within-person component; </a:t>
            </a:r>
            <a:r>
              <a:rPr lang="en-US" dirty="0" err="1"/>
              <a:t>TVP</a:t>
            </a:r>
            <a:r>
              <a:rPr lang="en-US" baseline="-25000" dirty="0" err="1"/>
              <a:t>dev</a:t>
            </a:r>
            <a:r>
              <a:rPr lang="en-US" dirty="0"/>
              <a:t> = </a:t>
            </a:r>
            <a:r>
              <a:rPr lang="en-US" dirty="0" err="1"/>
              <a:t>TVP</a:t>
            </a:r>
            <a:r>
              <a:rPr lang="en-US" baseline="-25000" dirty="0" err="1"/>
              <a:t>raw</a:t>
            </a:r>
            <a:r>
              <a:rPr lang="en-US" dirty="0"/>
              <a:t> - </a:t>
            </a:r>
            <a:r>
              <a:rPr lang="en-US" dirty="0" err="1"/>
              <a:t>TVP</a:t>
            </a:r>
            <a:r>
              <a:rPr lang="en-US" baseline="-25000" dirty="0" err="1"/>
              <a:t>mean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Reporting limited to </a:t>
            </a:r>
            <a:r>
              <a:rPr lang="en-US" dirty="0" err="1" smtClean="0"/>
              <a:t>TVP</a:t>
            </a:r>
            <a:r>
              <a:rPr lang="en-US" baseline="-25000" dirty="0" err="1" smtClean="0"/>
              <a:t>dev</a:t>
            </a:r>
            <a:r>
              <a:rPr lang="en-US" baseline="-25000" dirty="0" smtClean="0"/>
              <a:t>  </a:t>
            </a:r>
            <a:r>
              <a:rPr lang="en-US" dirty="0" smtClean="0"/>
              <a:t>effects</a:t>
            </a:r>
          </a:p>
        </p:txBody>
      </p:sp>
    </p:spTree>
    <p:extLst>
      <p:ext uri="{BB962C8B-B14F-4D97-AF65-F5344CB8AC3E}">
        <p14:creationId xmlns:p14="http://schemas.microsoft.com/office/powerpoint/2010/main" val="3836747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 variables treated as continuous moderators</a:t>
            </a:r>
          </a:p>
          <a:p>
            <a:r>
              <a:rPr lang="en-US" dirty="0" smtClean="0"/>
              <a:t>To understand the form of interactions, we plotted </a:t>
            </a:r>
            <a:r>
              <a:rPr lang="en-US" dirty="0"/>
              <a:t>the relation between the independent variable and outcome at 3 levels of the moderator: “low” (1 SD below the mean), “average” (at the mean) and “</a:t>
            </a:r>
            <a:r>
              <a:rPr lang="en-US" dirty="0" smtClean="0"/>
              <a:t>high” levels </a:t>
            </a:r>
            <a:r>
              <a:rPr lang="en-US" dirty="0"/>
              <a:t>(1 SD above the mean) </a:t>
            </a:r>
            <a:r>
              <a:rPr lang="en-US" sz="1200" dirty="0"/>
              <a:t>(Aiken &amp; West, </a:t>
            </a:r>
            <a:r>
              <a:rPr lang="en-US" sz="1200" dirty="0" smtClean="0"/>
              <a:t>1991; Hayes, 2013)</a:t>
            </a:r>
            <a:r>
              <a:rPr lang="en-US" sz="1200" dirty="0"/>
              <a:t>. 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16887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2,371 separate EMA recordings</a:t>
            </a:r>
          </a:p>
          <a:p>
            <a:pPr lvl="1"/>
            <a:r>
              <a:rPr lang="en-US" dirty="0" smtClean="0"/>
              <a:t>1,759 recordings used after dropping cross-day predictions</a:t>
            </a:r>
          </a:p>
          <a:p>
            <a:r>
              <a:rPr lang="en-US" dirty="0" smtClean="0"/>
              <a:t>Compliance averaged 66% (range 14-96%)</a:t>
            </a:r>
          </a:p>
          <a:p>
            <a:r>
              <a:rPr lang="en-US" dirty="0" smtClean="0"/>
              <a:t>ED symptoms higher than in other college samples</a:t>
            </a:r>
          </a:p>
          <a:p>
            <a:pPr lvl="1"/>
            <a:r>
              <a:rPr lang="en-US" dirty="0"/>
              <a:t>12.4% of women scored in the clinical range </a:t>
            </a:r>
            <a:r>
              <a:rPr lang="en-US" dirty="0" smtClean="0"/>
              <a:t>on drive for thinness</a:t>
            </a:r>
          </a:p>
          <a:p>
            <a:pPr lvl="1"/>
            <a:r>
              <a:rPr lang="en-US" dirty="0"/>
              <a:t>7.1% on bulimic </a:t>
            </a:r>
            <a:r>
              <a:rPr lang="en-US" dirty="0" smtClean="0"/>
              <a:t>symptoms</a:t>
            </a:r>
          </a:p>
          <a:p>
            <a:pPr lvl="1"/>
            <a:r>
              <a:rPr lang="en-US" dirty="0"/>
              <a:t>13.3% on body dissatisfaction</a:t>
            </a:r>
          </a:p>
        </p:txBody>
      </p:sp>
    </p:spTree>
    <p:extLst>
      <p:ext uri="{BB962C8B-B14F-4D97-AF65-F5344CB8AC3E}">
        <p14:creationId xmlns:p14="http://schemas.microsoft.com/office/powerpoint/2010/main" val="3954479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Spearman’s rank order </a:t>
            </a:r>
            <a:r>
              <a:rPr lang="en-US" dirty="0" smtClean="0"/>
              <a:t>correlations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134068"/>
              </p:ext>
            </p:extLst>
          </p:nvPr>
        </p:nvGraphicFramePr>
        <p:xfrm>
          <a:off x="484710" y="2052638"/>
          <a:ext cx="822131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41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98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98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98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98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45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DT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Bulimia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Stress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Exercise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21.69 (8.19)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Bulimia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14.25 (5.84)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.60**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31.65 (10.46)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.65**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.44**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2.05 (0.96)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.24**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.30**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.29**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Exercise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11.59 (13.15)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.08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-.14*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92934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48586" y="6350132"/>
            <a:ext cx="7419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DT = Drive for Thinness; BD = Body Dissatisfaction </a:t>
            </a:r>
            <a:r>
              <a:rPr lang="en-US" dirty="0"/>
              <a:t>** </a:t>
            </a:r>
            <a:r>
              <a:rPr lang="en-US" i="1" dirty="0"/>
              <a:t>p </a:t>
            </a:r>
            <a:r>
              <a:rPr lang="en-US" dirty="0"/>
              <a:t>&lt; .01 * </a:t>
            </a:r>
            <a:r>
              <a:rPr lang="en-US" i="1" dirty="0"/>
              <a:t>p </a:t>
            </a:r>
            <a:r>
              <a:rPr lang="en-US" dirty="0"/>
              <a:t>&lt;.05.</a:t>
            </a:r>
          </a:p>
        </p:txBody>
      </p:sp>
    </p:spTree>
    <p:extLst>
      <p:ext uri="{BB962C8B-B14F-4D97-AF65-F5344CB8AC3E}">
        <p14:creationId xmlns:p14="http://schemas.microsoft.com/office/powerpoint/2010/main" val="353337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MLM Analyses: Overall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dirty="0"/>
              <a:t> = 0.18, </a:t>
            </a:r>
            <a:r>
              <a:rPr lang="en-US" i="1" dirty="0"/>
              <a:t>SE </a:t>
            </a:r>
            <a:r>
              <a:rPr lang="en-US" dirty="0"/>
              <a:t>= 0.15, </a:t>
            </a:r>
            <a:r>
              <a:rPr lang="en-US" i="1" dirty="0"/>
              <a:t>p </a:t>
            </a:r>
            <a:r>
              <a:rPr lang="en-US" dirty="0"/>
              <a:t>= 0.23) did not predict subsequent exercise </a:t>
            </a:r>
            <a:r>
              <a:rPr lang="en-US" dirty="0" smtClean="0"/>
              <a:t>behavior </a:t>
            </a:r>
          </a:p>
          <a:p>
            <a:r>
              <a:rPr lang="en-US" dirty="0"/>
              <a:t>E</a:t>
            </a:r>
            <a:r>
              <a:rPr lang="en-US" dirty="0" smtClean="0"/>
              <a:t>xercise </a:t>
            </a:r>
            <a:r>
              <a:rPr lang="en-US" dirty="0"/>
              <a:t>did not predict subsequent stress (</a:t>
            </a:r>
            <a:r>
              <a:rPr lang="en-US" i="1" dirty="0"/>
              <a:t>b</a:t>
            </a:r>
            <a:r>
              <a:rPr lang="en-US" dirty="0"/>
              <a:t> = -0.01, </a:t>
            </a:r>
            <a:r>
              <a:rPr lang="en-US" i="1" dirty="0"/>
              <a:t>SE </a:t>
            </a:r>
            <a:r>
              <a:rPr lang="en-US" dirty="0"/>
              <a:t>= 0.01, </a:t>
            </a:r>
            <a:r>
              <a:rPr lang="en-US" i="1" dirty="0"/>
              <a:t>p </a:t>
            </a:r>
            <a:r>
              <a:rPr lang="en-US" dirty="0"/>
              <a:t>= 0.30). </a:t>
            </a:r>
          </a:p>
        </p:txBody>
      </p:sp>
    </p:spTree>
    <p:extLst>
      <p:ext uri="{BB962C8B-B14F-4D97-AF65-F5344CB8AC3E}">
        <p14:creationId xmlns:p14="http://schemas.microsoft.com/office/powerpoint/2010/main" val="402622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Stress and Later Exercise: Drive for Thinness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64473848"/>
              </p:ext>
            </p:extLst>
          </p:nvPr>
        </p:nvGraphicFramePr>
        <p:xfrm>
          <a:off x="1480671" y="2247843"/>
          <a:ext cx="5943600" cy="3288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838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Stress and Later Exercise: Drive for Thinness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 for thinness moderated the relationship between stress and later exercise (</a:t>
            </a:r>
            <a:r>
              <a:rPr lang="en-US" i="1" dirty="0"/>
              <a:t>b </a:t>
            </a:r>
            <a:r>
              <a:rPr lang="en-US" dirty="0"/>
              <a:t>= -0.033</a:t>
            </a:r>
            <a:r>
              <a:rPr lang="en-US" i="1" dirty="0"/>
              <a:t>, SE </a:t>
            </a:r>
            <a:r>
              <a:rPr lang="en-US" dirty="0"/>
              <a:t>= 0.02, </a:t>
            </a:r>
            <a:r>
              <a:rPr lang="en-US" i="1" dirty="0"/>
              <a:t>p = </a:t>
            </a:r>
            <a:r>
              <a:rPr lang="en-US" dirty="0"/>
              <a:t>0.047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Within individuals </a:t>
            </a:r>
            <a:r>
              <a:rPr lang="en-US" dirty="0"/>
              <a:t>over time, higher stress just failed to reach significance towards predicting higher later exercise for those who were low in drive for thinness (</a:t>
            </a:r>
            <a:r>
              <a:rPr lang="en-US" i="1" dirty="0"/>
              <a:t>b </a:t>
            </a:r>
            <a:r>
              <a:rPr lang="en-US" dirty="0"/>
              <a:t>= 0.40, </a:t>
            </a:r>
            <a:r>
              <a:rPr lang="en-US" i="1" dirty="0"/>
              <a:t>SE </a:t>
            </a:r>
            <a:r>
              <a:rPr lang="en-US" dirty="0"/>
              <a:t>= 0.21, </a:t>
            </a:r>
            <a:r>
              <a:rPr lang="en-US" i="1" dirty="0"/>
              <a:t>p = </a:t>
            </a:r>
            <a:r>
              <a:rPr lang="en-US" dirty="0"/>
              <a:t>0.052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Stress did </a:t>
            </a:r>
            <a:r>
              <a:rPr lang="en-US" dirty="0"/>
              <a:t>not predict later exercise in individuals who were average  (</a:t>
            </a:r>
            <a:r>
              <a:rPr lang="en-US" i="1" dirty="0"/>
              <a:t>b </a:t>
            </a:r>
            <a:r>
              <a:rPr lang="en-US" dirty="0"/>
              <a:t>= 0.13</a:t>
            </a:r>
            <a:r>
              <a:rPr lang="en-US" i="1" dirty="0"/>
              <a:t>, SE </a:t>
            </a:r>
            <a:r>
              <a:rPr lang="en-US" dirty="0"/>
              <a:t>=0.14, </a:t>
            </a:r>
            <a:r>
              <a:rPr lang="en-US" i="1" dirty="0"/>
              <a:t>p = </a:t>
            </a:r>
            <a:r>
              <a:rPr lang="en-US" dirty="0"/>
              <a:t>0.34) or high (</a:t>
            </a:r>
            <a:r>
              <a:rPr lang="en-US" i="1" dirty="0"/>
              <a:t>b </a:t>
            </a:r>
            <a:r>
              <a:rPr lang="en-US" dirty="0"/>
              <a:t>= -0.13</a:t>
            </a:r>
            <a:r>
              <a:rPr lang="en-US" i="1" dirty="0"/>
              <a:t>, SE </a:t>
            </a:r>
            <a:r>
              <a:rPr lang="en-US" dirty="0"/>
              <a:t>= 0.18, </a:t>
            </a:r>
            <a:r>
              <a:rPr lang="en-US" i="1" dirty="0"/>
              <a:t>p = </a:t>
            </a:r>
            <a:r>
              <a:rPr lang="en-US" dirty="0"/>
              <a:t>0.47) in drive for thinness </a:t>
            </a:r>
          </a:p>
        </p:txBody>
      </p:sp>
    </p:spTree>
    <p:extLst>
      <p:ext uri="{BB962C8B-B14F-4D97-AF65-F5344CB8AC3E}">
        <p14:creationId xmlns:p14="http://schemas.microsoft.com/office/powerpoint/2010/main" val="3442370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Stress and Later Exercise: Bulimic Symptoms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6322669"/>
              </p:ext>
            </p:extLst>
          </p:nvPr>
        </p:nvGraphicFramePr>
        <p:xfrm>
          <a:off x="1596490" y="2068550"/>
          <a:ext cx="5943600" cy="3288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081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Stress: </a:t>
            </a:r>
            <a:r>
              <a:rPr lang="en-US" dirty="0" smtClean="0"/>
              <a:t>the </a:t>
            </a:r>
            <a:r>
              <a:rPr lang="en-US" dirty="0"/>
              <a:t>perception that demands exceed </a:t>
            </a:r>
            <a:r>
              <a:rPr lang="en-US" dirty="0" smtClean="0"/>
              <a:t>an  </a:t>
            </a:r>
            <a:r>
              <a:rPr lang="en-US" dirty="0"/>
              <a:t>individual’s ability to </a:t>
            </a:r>
            <a:r>
              <a:rPr lang="en-US" dirty="0" smtClean="0"/>
              <a:t>cope </a:t>
            </a:r>
            <a:r>
              <a:rPr lang="en-US" sz="1200" dirty="0" smtClean="0"/>
              <a:t>(Lazarus, 1993) </a:t>
            </a:r>
          </a:p>
          <a:p>
            <a:pPr lvl="1"/>
            <a:r>
              <a:rPr lang="en-US" dirty="0" smtClean="0"/>
              <a:t>May include major life events and daily hassles (chronic strains on every day life)</a:t>
            </a:r>
          </a:p>
          <a:p>
            <a:endParaRPr lang="en-US" dirty="0" smtClean="0"/>
          </a:p>
          <a:p>
            <a:r>
              <a:rPr lang="en-US" dirty="0" smtClean="0"/>
              <a:t>Stress is relevant to both exercise and eating disorders  </a:t>
            </a:r>
            <a:r>
              <a:rPr lang="en-US" sz="1200" dirty="0" smtClean="0"/>
              <a:t>(</a:t>
            </a:r>
            <a:r>
              <a:rPr lang="en-US" sz="1200" dirty="0"/>
              <a:t>e.g</a:t>
            </a:r>
            <a:r>
              <a:rPr lang="en-US" sz="1200" dirty="0" smtClean="0"/>
              <a:t>., Berger &amp; Owen Berger  </a:t>
            </a:r>
            <a:r>
              <a:rPr lang="en-US" sz="1200" dirty="0" err="1"/>
              <a:t>Rojo</a:t>
            </a:r>
            <a:r>
              <a:rPr lang="en-US" sz="1200" dirty="0"/>
              <a:t>, Conesa, Bermudez, &amp; </a:t>
            </a:r>
            <a:r>
              <a:rPr lang="en-US" sz="1200" dirty="0" err="1"/>
              <a:t>Liviano</a:t>
            </a:r>
            <a:r>
              <a:rPr lang="en-US" sz="1200" dirty="0"/>
              <a:t>, 2006</a:t>
            </a:r>
            <a:r>
              <a:rPr lang="en-US" sz="1200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55265" y="5963478"/>
            <a:ext cx="4462670" cy="60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75213" y="5966791"/>
            <a:ext cx="4462670" cy="60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0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Stress and Later Exercise: </a:t>
            </a:r>
            <a:r>
              <a:rPr lang="en-US" dirty="0" smtClean="0"/>
              <a:t>Bulimic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Bulimic symptoms moderated the relationship between stress and later exercise  (</a:t>
            </a:r>
            <a:r>
              <a:rPr lang="en-US" i="1" dirty="0"/>
              <a:t>b </a:t>
            </a:r>
            <a:r>
              <a:rPr lang="en-US" dirty="0"/>
              <a:t>= -0.06</a:t>
            </a:r>
            <a:r>
              <a:rPr lang="en-US" i="1" dirty="0"/>
              <a:t>, SE </a:t>
            </a:r>
            <a:r>
              <a:rPr lang="en-US" dirty="0"/>
              <a:t>= 0.03, </a:t>
            </a:r>
            <a:r>
              <a:rPr lang="en-US" i="1" dirty="0"/>
              <a:t>p = </a:t>
            </a:r>
            <a:r>
              <a:rPr lang="en-US" dirty="0"/>
              <a:t>0.017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W</a:t>
            </a:r>
            <a:r>
              <a:rPr lang="en-US" dirty="0" smtClean="0"/>
              <a:t>ithin </a:t>
            </a:r>
            <a:r>
              <a:rPr lang="en-US" dirty="0"/>
              <a:t>individuals over time, higher stress predicted higher later exercise for those who were low in bulimic symptoms (</a:t>
            </a:r>
            <a:r>
              <a:rPr lang="en-US" i="1" dirty="0"/>
              <a:t>b </a:t>
            </a:r>
            <a:r>
              <a:rPr lang="en-US" dirty="0"/>
              <a:t>= 0.54</a:t>
            </a:r>
            <a:r>
              <a:rPr lang="en-US" i="1" dirty="0"/>
              <a:t>, SE </a:t>
            </a:r>
            <a:r>
              <a:rPr lang="en-US" dirty="0"/>
              <a:t>= 0.22, </a:t>
            </a:r>
            <a:r>
              <a:rPr lang="en-US" i="1" dirty="0"/>
              <a:t>p = </a:t>
            </a:r>
            <a:r>
              <a:rPr lang="en-US" dirty="0" smtClean="0"/>
              <a:t>0.016)</a:t>
            </a:r>
          </a:p>
          <a:p>
            <a:pPr lvl="1"/>
            <a:r>
              <a:rPr lang="en-US" dirty="0" smtClean="0"/>
              <a:t>Stress did not predict later exercise </a:t>
            </a:r>
            <a:r>
              <a:rPr lang="en-US" dirty="0"/>
              <a:t>in individuals who were average  (</a:t>
            </a:r>
            <a:r>
              <a:rPr lang="en-US" i="1" dirty="0"/>
              <a:t>b </a:t>
            </a:r>
            <a:r>
              <a:rPr lang="en-US" dirty="0"/>
              <a:t>= 0.19</a:t>
            </a:r>
            <a:r>
              <a:rPr lang="en-US" i="1" dirty="0"/>
              <a:t>, SE </a:t>
            </a:r>
            <a:r>
              <a:rPr lang="en-US" dirty="0"/>
              <a:t>= 0.15, </a:t>
            </a:r>
            <a:r>
              <a:rPr lang="en-US" i="1" dirty="0"/>
              <a:t>p = </a:t>
            </a:r>
            <a:r>
              <a:rPr lang="en-US" dirty="0"/>
              <a:t>0.19) or high (</a:t>
            </a:r>
            <a:r>
              <a:rPr lang="en-US" i="1" dirty="0"/>
              <a:t>b </a:t>
            </a:r>
            <a:r>
              <a:rPr lang="en-US" dirty="0"/>
              <a:t>= -0.15, </a:t>
            </a:r>
            <a:r>
              <a:rPr lang="en-US" i="1" dirty="0"/>
              <a:t>SE </a:t>
            </a:r>
            <a:r>
              <a:rPr lang="en-US" dirty="0"/>
              <a:t>= 0.19, </a:t>
            </a:r>
            <a:r>
              <a:rPr lang="en-US" i="1" dirty="0"/>
              <a:t>p = </a:t>
            </a:r>
            <a:r>
              <a:rPr lang="en-US" dirty="0"/>
              <a:t>0.42) in bulimic symptoms </a:t>
            </a:r>
          </a:p>
        </p:txBody>
      </p:sp>
    </p:spTree>
    <p:extLst>
      <p:ext uri="{BB962C8B-B14F-4D97-AF65-F5344CB8AC3E}">
        <p14:creationId xmlns:p14="http://schemas.microsoft.com/office/powerpoint/2010/main" val="54986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Stress and Later Exercise: Body Dissatisfaction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48007075"/>
              </p:ext>
            </p:extLst>
          </p:nvPr>
        </p:nvGraphicFramePr>
        <p:xfrm>
          <a:off x="1744980" y="2132554"/>
          <a:ext cx="5654040" cy="345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10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Stress and Later Exercise: Body Dissatisfaction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Body dissatisfaction moderated the relationship between stress and later exercise (</a:t>
            </a:r>
            <a:r>
              <a:rPr lang="en-US" i="1" dirty="0"/>
              <a:t>b </a:t>
            </a:r>
            <a:r>
              <a:rPr lang="en-US" dirty="0"/>
              <a:t>= -0.05</a:t>
            </a:r>
            <a:r>
              <a:rPr lang="en-US" i="1" dirty="0"/>
              <a:t>, SE </a:t>
            </a:r>
            <a:r>
              <a:rPr lang="en-US" dirty="0"/>
              <a:t>= 0.01, </a:t>
            </a:r>
            <a:r>
              <a:rPr lang="en-US" i="1" dirty="0"/>
              <a:t>p = </a:t>
            </a:r>
            <a:r>
              <a:rPr lang="en-US" dirty="0"/>
              <a:t>0</a:t>
            </a:r>
            <a:r>
              <a:rPr lang="en-US" i="1" dirty="0"/>
              <a:t>.</a:t>
            </a:r>
            <a:r>
              <a:rPr lang="en-US" dirty="0"/>
              <a:t>001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W</a:t>
            </a:r>
            <a:r>
              <a:rPr lang="en-US" dirty="0" smtClean="0"/>
              <a:t>ithin </a:t>
            </a:r>
            <a:r>
              <a:rPr lang="en-US" dirty="0"/>
              <a:t>individuals over time, higher stress predicted higher later exercise for those who were low in body dissatisfaction (</a:t>
            </a:r>
            <a:r>
              <a:rPr lang="en-US" i="1" dirty="0"/>
              <a:t>b </a:t>
            </a:r>
            <a:r>
              <a:rPr lang="en-US" dirty="0"/>
              <a:t>= 0.65</a:t>
            </a:r>
            <a:r>
              <a:rPr lang="en-US" i="1" dirty="0"/>
              <a:t>, SE </a:t>
            </a:r>
            <a:r>
              <a:rPr lang="en-US" dirty="0"/>
              <a:t>= 0.20, </a:t>
            </a:r>
            <a:r>
              <a:rPr lang="en-US" i="1" dirty="0"/>
              <a:t>p = </a:t>
            </a:r>
            <a:r>
              <a:rPr lang="en-US" dirty="0"/>
              <a:t>0</a:t>
            </a:r>
            <a:r>
              <a:rPr lang="en-US" i="1" dirty="0"/>
              <a:t>.</a:t>
            </a:r>
            <a:r>
              <a:rPr lang="en-US" dirty="0"/>
              <a:t>001) </a:t>
            </a:r>
            <a:endParaRPr lang="en-US" dirty="0" smtClean="0"/>
          </a:p>
          <a:p>
            <a:pPr lvl="1"/>
            <a:r>
              <a:rPr lang="en-US" dirty="0" smtClean="0"/>
              <a:t>Stress did not predict later exercise </a:t>
            </a:r>
            <a:r>
              <a:rPr lang="en-US" dirty="0"/>
              <a:t>in individuals who were average (</a:t>
            </a:r>
            <a:r>
              <a:rPr lang="en-US" i="1" dirty="0"/>
              <a:t>b </a:t>
            </a:r>
            <a:r>
              <a:rPr lang="en-US" dirty="0"/>
              <a:t>= 0.16</a:t>
            </a:r>
            <a:r>
              <a:rPr lang="en-US" i="1" dirty="0"/>
              <a:t>, SE </a:t>
            </a:r>
            <a:r>
              <a:rPr lang="en-US" dirty="0"/>
              <a:t>= 0.14, </a:t>
            </a:r>
            <a:r>
              <a:rPr lang="en-US" i="1" dirty="0"/>
              <a:t>p = </a:t>
            </a:r>
            <a:r>
              <a:rPr lang="en-US" dirty="0"/>
              <a:t>0</a:t>
            </a:r>
            <a:r>
              <a:rPr lang="en-US" i="1" dirty="0"/>
              <a:t>.</a:t>
            </a:r>
            <a:r>
              <a:rPr lang="en-US" dirty="0"/>
              <a:t>25) or high (</a:t>
            </a:r>
            <a:r>
              <a:rPr lang="en-US" i="1" dirty="0"/>
              <a:t>b </a:t>
            </a:r>
            <a:r>
              <a:rPr lang="en-US" dirty="0"/>
              <a:t>= -0.33</a:t>
            </a:r>
            <a:r>
              <a:rPr lang="en-US" i="1" dirty="0"/>
              <a:t>, SE </a:t>
            </a:r>
            <a:r>
              <a:rPr lang="en-US" dirty="0"/>
              <a:t>= 0.18 </a:t>
            </a:r>
            <a:r>
              <a:rPr lang="en-US" i="1" dirty="0"/>
              <a:t>p = .</a:t>
            </a:r>
            <a:r>
              <a:rPr lang="en-US" dirty="0"/>
              <a:t>08) in body </a:t>
            </a:r>
            <a:r>
              <a:rPr lang="en-US" dirty="0" smtClean="0"/>
              <a:t>dissatisfaction.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06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and Later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 for thinness (</a:t>
            </a:r>
            <a:r>
              <a:rPr lang="en-US" i="1" dirty="0"/>
              <a:t>b</a:t>
            </a:r>
            <a:r>
              <a:rPr lang="en-US" dirty="0"/>
              <a:t> = 0.00, </a:t>
            </a:r>
            <a:r>
              <a:rPr lang="en-US" i="1" dirty="0"/>
              <a:t>SE </a:t>
            </a:r>
            <a:r>
              <a:rPr lang="en-US" dirty="0"/>
              <a:t>= 0.00, </a:t>
            </a:r>
            <a:r>
              <a:rPr lang="en-US" i="1" dirty="0"/>
              <a:t>p </a:t>
            </a:r>
            <a:r>
              <a:rPr lang="en-US" dirty="0"/>
              <a:t>= 0.68), bulimic symptoms (</a:t>
            </a:r>
            <a:r>
              <a:rPr lang="en-US" i="1" dirty="0"/>
              <a:t>b </a:t>
            </a:r>
            <a:r>
              <a:rPr lang="en-US" dirty="0"/>
              <a:t>=0.00</a:t>
            </a:r>
            <a:r>
              <a:rPr lang="en-US" i="1" dirty="0"/>
              <a:t>, SE </a:t>
            </a:r>
            <a:r>
              <a:rPr lang="en-US" dirty="0"/>
              <a:t>= 0.00, </a:t>
            </a:r>
            <a:r>
              <a:rPr lang="en-US" i="1" dirty="0"/>
              <a:t>p = </a:t>
            </a:r>
            <a:r>
              <a:rPr lang="en-US" dirty="0"/>
              <a:t>0.09), and body dissatisfaction (</a:t>
            </a:r>
            <a:r>
              <a:rPr lang="en-US" i="1" dirty="0"/>
              <a:t>b </a:t>
            </a:r>
            <a:r>
              <a:rPr lang="en-US" dirty="0"/>
              <a:t>= 0.00</a:t>
            </a:r>
            <a:r>
              <a:rPr lang="en-US" i="1" dirty="0"/>
              <a:t>, SE </a:t>
            </a:r>
            <a:r>
              <a:rPr lang="en-US" dirty="0"/>
              <a:t>= 0.00, </a:t>
            </a:r>
            <a:r>
              <a:rPr lang="en-US" i="1" dirty="0"/>
              <a:t>p = </a:t>
            </a:r>
            <a:r>
              <a:rPr lang="en-US" dirty="0"/>
              <a:t>0.78) did not moderate the relationship between exercise and later stress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69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ating </a:t>
            </a:r>
            <a:r>
              <a:rPr lang="en-US" dirty="0"/>
              <a:t>disorder symptoms significantly </a:t>
            </a:r>
            <a:r>
              <a:rPr lang="en-US" dirty="0" smtClean="0"/>
              <a:t>moderate the </a:t>
            </a:r>
            <a:r>
              <a:rPr lang="en-US" dirty="0"/>
              <a:t>relationship between daily stress and later exercise </a:t>
            </a:r>
            <a:endParaRPr lang="en-US" dirty="0" smtClean="0"/>
          </a:p>
          <a:p>
            <a:pPr lvl="1"/>
            <a:r>
              <a:rPr lang="en-US" dirty="0" smtClean="0"/>
              <a:t>Only individuals who were lower in eating disorder symptoms were likely to exercise when stressed</a:t>
            </a:r>
          </a:p>
          <a:p>
            <a:r>
              <a:rPr lang="en-US" dirty="0" smtClean="0"/>
              <a:t>Did not find any evidence </a:t>
            </a:r>
            <a:r>
              <a:rPr lang="en-US" dirty="0"/>
              <a:t>that eating disorder symptoms moderate the relationship between exercise behavior and later stress </a:t>
            </a:r>
          </a:p>
        </p:txBody>
      </p:sp>
    </p:spTree>
    <p:extLst>
      <p:ext uri="{BB962C8B-B14F-4D97-AF65-F5344CB8AC3E}">
        <p14:creationId xmlns:p14="http://schemas.microsoft.com/office/powerpoint/2010/main" val="2711760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who are higher in ED symptoms might not exercise when stressed because they may exercise for reasons other than stress management </a:t>
            </a:r>
          </a:p>
          <a:p>
            <a:pPr lvl="1"/>
            <a:r>
              <a:rPr lang="en-US" dirty="0" smtClean="0"/>
              <a:t>E.g., weight management, habit </a:t>
            </a:r>
            <a:endParaRPr lang="en-US" dirty="0"/>
          </a:p>
          <a:p>
            <a:r>
              <a:rPr lang="en-US" dirty="0" smtClean="0"/>
              <a:t>Exercise is not associated with decreases in stress immediately</a:t>
            </a:r>
          </a:p>
          <a:p>
            <a:pPr lvl="1"/>
            <a:r>
              <a:rPr lang="en-US" dirty="0" smtClean="0"/>
              <a:t>But may decrease stress in the long-term (e.g., Salmon, 2001)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75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</a:t>
            </a:r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sychoeducation</a:t>
            </a:r>
            <a:r>
              <a:rPr lang="en-US" dirty="0" smtClean="0"/>
              <a:t> </a:t>
            </a:r>
            <a:r>
              <a:rPr lang="en-US" dirty="0"/>
              <a:t>regarding the </a:t>
            </a:r>
            <a:r>
              <a:rPr lang="en-US" dirty="0" err="1"/>
              <a:t>anxyliotic</a:t>
            </a:r>
            <a:r>
              <a:rPr lang="en-US" dirty="0"/>
              <a:t> properties of exercise to encourage </a:t>
            </a:r>
            <a:r>
              <a:rPr lang="en-US" dirty="0" smtClean="0"/>
              <a:t>individuals with higher ED symptoms to </a:t>
            </a:r>
            <a:r>
              <a:rPr lang="en-US" dirty="0"/>
              <a:t>respond to stress by engaging in therapeutic exercise rather than other maladaptive behaviors they may be currently engaging </a:t>
            </a:r>
            <a:endParaRPr lang="en-US" dirty="0" smtClean="0"/>
          </a:p>
          <a:p>
            <a:pPr lvl="1"/>
            <a:r>
              <a:rPr lang="en-US" dirty="0" smtClean="0"/>
              <a:t>See Cook et al. (2016) for guidelines for the use of exercise in treating eating disorders</a:t>
            </a:r>
          </a:p>
          <a:p>
            <a:pPr lvl="1"/>
            <a:r>
              <a:rPr lang="en-US" dirty="0" err="1" smtClean="0"/>
              <a:t>Psychoeducation</a:t>
            </a:r>
            <a:r>
              <a:rPr lang="en-US" dirty="0" smtClean="0"/>
              <a:t> should emphasize that exercise may not decrease stress immediately, but may do so in the long-term</a:t>
            </a:r>
          </a:p>
          <a:p>
            <a:r>
              <a:rPr lang="en-US" dirty="0" smtClean="0"/>
              <a:t>Target reasons for exercise</a:t>
            </a:r>
          </a:p>
        </p:txBody>
      </p:sp>
    </p:spTree>
    <p:extLst>
      <p:ext uri="{BB962C8B-B14F-4D97-AF65-F5344CB8AC3E}">
        <p14:creationId xmlns:p14="http://schemas.microsoft.com/office/powerpoint/2010/main" val="2921122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pic>
        <p:nvPicPr>
          <p:cNvPr id="5" name="Picture 4" descr="Screen Shot 2017-11-15 at 9.43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51" y="1779083"/>
            <a:ext cx="7524127" cy="324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15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research was funded by F31-MH096433 and an APA </a:t>
            </a:r>
            <a:r>
              <a:rPr lang="en-US" dirty="0" smtClean="0"/>
              <a:t>Dissertation Award </a:t>
            </a:r>
            <a:r>
              <a:rPr lang="en-US" dirty="0"/>
              <a:t>to Cheri A. Levinson.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Margarita </a:t>
            </a:r>
            <a:r>
              <a:rPr lang="en-US" dirty="0"/>
              <a:t>Sala is supported by </a:t>
            </a:r>
            <a:r>
              <a:rPr lang="en-US" dirty="0" smtClean="0"/>
              <a:t>the National </a:t>
            </a:r>
            <a:r>
              <a:rPr lang="en-US" dirty="0"/>
              <a:t>Science Foundation Graduate Research Fellowship </a:t>
            </a:r>
            <a:r>
              <a:rPr lang="en-US" dirty="0" smtClean="0"/>
              <a:t>under Grant </a:t>
            </a:r>
            <a:r>
              <a:rPr lang="en-US" dirty="0"/>
              <a:t>No. DGE-1356109.</a:t>
            </a:r>
          </a:p>
        </p:txBody>
      </p:sp>
    </p:spTree>
    <p:extLst>
      <p:ext uri="{BB962C8B-B14F-4D97-AF65-F5344CB8AC3E}">
        <p14:creationId xmlns:p14="http://schemas.microsoft.com/office/powerpoint/2010/main" val="353493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eating disorders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Stress is associated with the development of eating disorders </a:t>
            </a:r>
            <a:r>
              <a:rPr lang="en-US" sz="1200" dirty="0"/>
              <a:t>(e.g., Berger &amp; Owen Berger  </a:t>
            </a:r>
            <a:r>
              <a:rPr lang="en-US" sz="1200" dirty="0" err="1"/>
              <a:t>Rojo</a:t>
            </a:r>
            <a:r>
              <a:rPr lang="en-US" sz="1200" dirty="0"/>
              <a:t>, Conesa, Bermudez, &amp; </a:t>
            </a:r>
            <a:r>
              <a:rPr lang="en-US" sz="1200" dirty="0" err="1"/>
              <a:t>Liviano</a:t>
            </a:r>
            <a:r>
              <a:rPr lang="en-US" sz="1200" dirty="0"/>
              <a:t>, 2006</a:t>
            </a:r>
            <a:r>
              <a:rPr lang="en-US" sz="1200" dirty="0" smtClean="0"/>
              <a:t>)</a:t>
            </a:r>
          </a:p>
          <a:p>
            <a:pPr marL="0" indent="0">
              <a:buNone/>
            </a:pPr>
            <a:endParaRPr lang="en-US" sz="1200" dirty="0"/>
          </a:p>
          <a:p>
            <a:endParaRPr lang="en-US" sz="1200" dirty="0" smtClean="0"/>
          </a:p>
          <a:p>
            <a:r>
              <a:rPr lang="en-US" dirty="0" smtClean="0"/>
              <a:t>Individuals with eating disorders report experiencing more stressful life events than </a:t>
            </a:r>
            <a:r>
              <a:rPr lang="en-US" dirty="0" smtClean="0"/>
              <a:t>controls </a:t>
            </a:r>
            <a:r>
              <a:rPr lang="it-IT" sz="1200" dirty="0" smtClean="0"/>
              <a:t>(</a:t>
            </a:r>
            <a:r>
              <a:rPr lang="it-IT" sz="1200" dirty="0"/>
              <a:t>Raffi, Rondini, Grandi, &amp; Fava, 2000</a:t>
            </a:r>
            <a:r>
              <a:rPr lang="it-IT" sz="1200" dirty="0" smtClean="0"/>
              <a:t>)</a:t>
            </a:r>
          </a:p>
          <a:p>
            <a:endParaRPr lang="it-IT" sz="1200" dirty="0"/>
          </a:p>
          <a:p>
            <a:r>
              <a:rPr lang="it-IT" dirty="0" smtClean="0"/>
              <a:t>Individuals with eating disorders cope with daily stressors by engaging in eating disorder behaviors </a:t>
            </a:r>
            <a:r>
              <a:rPr lang="en-US" sz="1200" dirty="0"/>
              <a:t>(Woods, Racine, &amp; </a:t>
            </a:r>
            <a:r>
              <a:rPr lang="en-US" sz="1200" dirty="0" err="1"/>
              <a:t>Klump</a:t>
            </a:r>
            <a:r>
              <a:rPr lang="en-US" sz="1200" dirty="0"/>
              <a:t>, 2010; Wolff, Crosby, Roberts, &amp; </a:t>
            </a:r>
            <a:r>
              <a:rPr lang="en-US" sz="1200" dirty="0" smtClean="0"/>
              <a:t>Wittrock, 2000)</a:t>
            </a:r>
            <a:endParaRPr lang="it-IT" sz="1200" dirty="0" smtClean="0"/>
          </a:p>
          <a:p>
            <a:endParaRPr lang="it-IT" sz="1200" dirty="0"/>
          </a:p>
          <a:p>
            <a:pPr marL="0" indent="0">
              <a:buNone/>
            </a:pPr>
            <a:endParaRPr 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128219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and stress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least some forms of exercise are associated with reductions in stress in healthy individuals </a:t>
            </a:r>
            <a:r>
              <a:rPr lang="en-US" sz="1200" dirty="0"/>
              <a:t>(Berger &amp; Owen, 1988</a:t>
            </a:r>
            <a:r>
              <a:rPr lang="en-US" sz="1200" dirty="0" smtClean="0"/>
              <a:t>)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possible that the relationship between stress and exercise is different in individuals with </a:t>
            </a:r>
            <a:r>
              <a:rPr lang="en-US" dirty="0" smtClean="0"/>
              <a:t>higher and lower  </a:t>
            </a:r>
            <a:r>
              <a:rPr lang="en-US" dirty="0"/>
              <a:t>eating disorder </a:t>
            </a:r>
            <a:r>
              <a:rPr lang="en-US" dirty="0" smtClean="0"/>
              <a:t>symptoms</a:t>
            </a:r>
          </a:p>
          <a:p>
            <a:pPr marL="0" indent="0">
              <a:buNone/>
            </a:pPr>
            <a:endParaRPr lang="en-US" dirty="0" smtClean="0"/>
          </a:p>
          <a:p>
            <a:pPr marL="457207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0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 and stress in the context of 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research suggests that individuals with higher </a:t>
            </a:r>
            <a:r>
              <a:rPr lang="en-US" dirty="0"/>
              <a:t>levels of eating disorder symptoms may </a:t>
            </a:r>
            <a:r>
              <a:rPr lang="en-US" u="sng" dirty="0"/>
              <a:t>not</a:t>
            </a:r>
            <a:r>
              <a:rPr lang="en-US" dirty="0"/>
              <a:t> exercise when stressed because they view exercise as a way to change their weight and shape </a:t>
            </a:r>
            <a:r>
              <a:rPr lang="en-US" dirty="0" smtClean="0"/>
              <a:t>rather </a:t>
            </a:r>
            <a:r>
              <a:rPr lang="en-US" dirty="0"/>
              <a:t>than as a form of stress-relief </a:t>
            </a:r>
            <a:r>
              <a:rPr lang="en-US" sz="1200" dirty="0"/>
              <a:t>(</a:t>
            </a:r>
            <a:r>
              <a:rPr lang="en-US" sz="1200" dirty="0" err="1"/>
              <a:t>Mond</a:t>
            </a:r>
            <a:r>
              <a:rPr lang="en-US" sz="1200" dirty="0"/>
              <a:t> &amp; </a:t>
            </a:r>
            <a:r>
              <a:rPr lang="en-US" sz="1200" dirty="0" err="1"/>
              <a:t>Calogero</a:t>
            </a:r>
            <a:r>
              <a:rPr lang="en-US" sz="1200" dirty="0"/>
              <a:t>, 2009; </a:t>
            </a:r>
            <a:r>
              <a:rPr lang="en-US" sz="1200" dirty="0" err="1"/>
              <a:t>Bardone</a:t>
            </a:r>
            <a:r>
              <a:rPr lang="en-US" sz="1200" dirty="0"/>
              <a:t>-Cone et al. 2016) </a:t>
            </a:r>
            <a:endParaRPr lang="en-US" sz="1200" dirty="0" smtClean="0"/>
          </a:p>
          <a:p>
            <a:r>
              <a:rPr lang="en-US" dirty="0" smtClean="0"/>
              <a:t>Other research suggests </a:t>
            </a:r>
            <a:r>
              <a:rPr lang="en-US" dirty="0"/>
              <a:t>that individuals with eating disorders endorse exercising for stress / mood management </a:t>
            </a:r>
            <a:r>
              <a:rPr lang="en-US" dirty="0" smtClean="0"/>
              <a:t>purposes </a:t>
            </a:r>
            <a:r>
              <a:rPr lang="en-US" dirty="0"/>
              <a:t>at higher rates compared to individuals without eating disorders </a:t>
            </a:r>
            <a:r>
              <a:rPr lang="en-US" sz="1200" dirty="0"/>
              <a:t>(</a:t>
            </a:r>
            <a:r>
              <a:rPr lang="en-US" sz="1200" dirty="0" err="1"/>
              <a:t>Bardone</a:t>
            </a:r>
            <a:r>
              <a:rPr lang="en-US" sz="1200" dirty="0"/>
              <a:t>-Cone et al., 2016) </a:t>
            </a:r>
          </a:p>
          <a:p>
            <a:endParaRPr lang="en-US" dirty="0" smtClean="0"/>
          </a:p>
          <a:p>
            <a:pPr marL="457207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5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and stress in the context of 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610" y="15240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Individuals </a:t>
            </a:r>
            <a:r>
              <a:rPr lang="en-US" dirty="0"/>
              <a:t>with </a:t>
            </a:r>
            <a:r>
              <a:rPr lang="en-US" dirty="0" smtClean="0"/>
              <a:t>higher eating </a:t>
            </a:r>
            <a:r>
              <a:rPr lang="en-US" dirty="0"/>
              <a:t>disorder symptoms may exercise in a way that makes them more likely to experience increases (rather then decreases) in stress after </a:t>
            </a:r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Excessively </a:t>
            </a:r>
            <a:r>
              <a:rPr lang="en-US" sz="1200" dirty="0" smtClean="0"/>
              <a:t>(Davis et al., 1997)</a:t>
            </a:r>
          </a:p>
          <a:p>
            <a:pPr lvl="1"/>
            <a:r>
              <a:rPr lang="en-US" dirty="0" smtClean="0"/>
              <a:t>For weight and shape reasons rather than enjoyment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Mond</a:t>
            </a:r>
            <a:r>
              <a:rPr lang="en-US" sz="1200" dirty="0"/>
              <a:t> &amp; </a:t>
            </a:r>
            <a:r>
              <a:rPr lang="en-US" sz="1200" dirty="0" err="1"/>
              <a:t>Calogero</a:t>
            </a:r>
            <a:r>
              <a:rPr lang="en-US" sz="1200" dirty="0"/>
              <a:t>, 2009</a:t>
            </a:r>
            <a:r>
              <a:rPr lang="en-US" sz="1200" dirty="0" smtClean="0"/>
              <a:t>)</a:t>
            </a:r>
          </a:p>
          <a:p>
            <a:r>
              <a:rPr lang="en-US" dirty="0" smtClean="0"/>
              <a:t>Other research </a:t>
            </a:r>
            <a:r>
              <a:rPr lang="en-US" dirty="0"/>
              <a:t>suggests that some individuals with eating disorders experience </a:t>
            </a:r>
            <a:r>
              <a:rPr lang="en-US" dirty="0" smtClean="0"/>
              <a:t>lower negative </a:t>
            </a:r>
            <a:r>
              <a:rPr lang="en-US" dirty="0"/>
              <a:t>affect after exercising </a:t>
            </a:r>
            <a:r>
              <a:rPr lang="en-US" sz="1200" dirty="0"/>
              <a:t>(Engel et al., 2013; Goldschmidt et al., </a:t>
            </a:r>
            <a:r>
              <a:rPr lang="en-US" sz="1200" dirty="0" smtClean="0"/>
              <a:t>2013)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86924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xamined the relationship </a:t>
            </a:r>
            <a:r>
              <a:rPr lang="en-US" dirty="0"/>
              <a:t>between daily stress and exercise behavior (and vice-versa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H1: Higher </a:t>
            </a:r>
            <a:r>
              <a:rPr lang="en-US" dirty="0"/>
              <a:t>stress would predict </a:t>
            </a:r>
            <a:r>
              <a:rPr lang="en-US" dirty="0" smtClean="0"/>
              <a:t>more subsequent exercise behavior</a:t>
            </a:r>
            <a:endParaRPr lang="en-US" dirty="0"/>
          </a:p>
          <a:p>
            <a:pPr lvl="1"/>
            <a:r>
              <a:rPr lang="en-US" dirty="0" smtClean="0"/>
              <a:t>H2: Higher </a:t>
            </a:r>
            <a:r>
              <a:rPr lang="en-US" dirty="0"/>
              <a:t>exercise behavior would predict </a:t>
            </a:r>
            <a:r>
              <a:rPr lang="en-US" dirty="0" smtClean="0"/>
              <a:t>less subsequent stress </a:t>
            </a:r>
          </a:p>
          <a:p>
            <a:r>
              <a:rPr lang="en-US" dirty="0" smtClean="0"/>
              <a:t>Tested the </a:t>
            </a:r>
            <a:r>
              <a:rPr lang="en-US" dirty="0"/>
              <a:t>moderating effect of eating disorder symptoms on the relationship between: (1) daily stress and later exercise behavior and (2) daily exercise behavior and later stress </a:t>
            </a:r>
            <a:endParaRPr lang="en-US" dirty="0" smtClean="0"/>
          </a:p>
          <a:p>
            <a:pPr lvl="1"/>
            <a:r>
              <a:rPr lang="en-US" dirty="0" smtClean="0"/>
              <a:t>H3: In </a:t>
            </a:r>
            <a:r>
              <a:rPr lang="en-US" dirty="0"/>
              <a:t>individuals with </a:t>
            </a:r>
            <a:r>
              <a:rPr lang="en-US" dirty="0" smtClean="0"/>
              <a:t>higher eating </a:t>
            </a:r>
            <a:r>
              <a:rPr lang="en-US" dirty="0"/>
              <a:t>disorder </a:t>
            </a:r>
            <a:r>
              <a:rPr lang="en-US" dirty="0" smtClean="0"/>
              <a:t>symptoms, higher </a:t>
            </a:r>
            <a:r>
              <a:rPr lang="en-US" dirty="0"/>
              <a:t>stress would be associated with </a:t>
            </a:r>
            <a:r>
              <a:rPr lang="en-US" dirty="0" smtClean="0"/>
              <a:t>less later </a:t>
            </a:r>
            <a:r>
              <a:rPr lang="en-US" dirty="0"/>
              <a:t>exercise behaviors </a:t>
            </a:r>
            <a:endParaRPr lang="en-US" dirty="0" smtClean="0"/>
          </a:p>
          <a:p>
            <a:pPr lvl="1"/>
            <a:r>
              <a:rPr lang="en-US" dirty="0" smtClean="0"/>
              <a:t>H4: In </a:t>
            </a:r>
            <a:r>
              <a:rPr lang="en-US" dirty="0"/>
              <a:t>individuals with </a:t>
            </a:r>
            <a:r>
              <a:rPr lang="en-US" dirty="0" smtClean="0"/>
              <a:t>higher eating </a:t>
            </a:r>
            <a:r>
              <a:rPr lang="en-US" dirty="0"/>
              <a:t>disorder </a:t>
            </a:r>
            <a:r>
              <a:rPr lang="en-US" dirty="0" smtClean="0"/>
              <a:t>symptoms, more exercise </a:t>
            </a:r>
            <a:r>
              <a:rPr lang="en-US" dirty="0"/>
              <a:t>would be associated with higher later stress </a:t>
            </a:r>
          </a:p>
        </p:txBody>
      </p:sp>
    </p:spTree>
    <p:extLst>
      <p:ext uri="{BB962C8B-B14F-4D97-AF65-F5344CB8AC3E}">
        <p14:creationId xmlns:p14="http://schemas.microsoft.com/office/powerpoint/2010/main" val="3629622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129 female undergraduate students from a Midwestern university</a:t>
            </a:r>
          </a:p>
          <a:p>
            <a:pPr lvl="1"/>
            <a:r>
              <a:rPr lang="en-US" dirty="0" smtClean="0"/>
              <a:t>Mean age = 19.19, </a:t>
            </a:r>
            <a:r>
              <a:rPr lang="en-US" i="1" dirty="0" smtClean="0"/>
              <a:t>SD</a:t>
            </a:r>
            <a:r>
              <a:rPr lang="en-US" dirty="0" smtClean="0"/>
              <a:t> = 1.40</a:t>
            </a:r>
          </a:p>
          <a:p>
            <a:pPr lvl="1"/>
            <a:r>
              <a:rPr lang="en-US" dirty="0" smtClean="0"/>
              <a:t>51.2% European American</a:t>
            </a:r>
          </a:p>
          <a:p>
            <a:pPr lvl="1"/>
            <a:r>
              <a:rPr lang="en-US" dirty="0" smtClean="0"/>
              <a:t>26.4% Asian</a:t>
            </a:r>
          </a:p>
          <a:p>
            <a:pPr lvl="1"/>
            <a:r>
              <a:rPr lang="en-US" dirty="0" smtClean="0"/>
              <a:t>10.1% Multiracial</a:t>
            </a:r>
          </a:p>
          <a:p>
            <a:pPr lvl="1"/>
            <a:r>
              <a:rPr lang="en-US" dirty="0" smtClean="0"/>
              <a:t>6.2% Hispanic</a:t>
            </a:r>
          </a:p>
          <a:p>
            <a:pPr lvl="1"/>
            <a:r>
              <a:rPr lang="en-US" dirty="0" smtClean="0"/>
              <a:t>5.4% Black</a:t>
            </a:r>
          </a:p>
          <a:p>
            <a:pPr marL="45720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5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Eating disorder symptoms</a:t>
            </a:r>
          </a:p>
          <a:p>
            <a:pPr lvl="1"/>
            <a:r>
              <a:rPr lang="en-US" dirty="0" smtClean="0"/>
              <a:t>EDI-2 Drive for thinness </a:t>
            </a:r>
            <a:r>
              <a:rPr lang="en-US" sz="1200" dirty="0"/>
              <a:t>(Garner, Olmstead, &amp; </a:t>
            </a:r>
            <a:r>
              <a:rPr lang="en-US" sz="1200" dirty="0" err="1"/>
              <a:t>Polivy</a:t>
            </a:r>
            <a:r>
              <a:rPr lang="en-US" sz="1200" dirty="0"/>
              <a:t>, </a:t>
            </a:r>
            <a:r>
              <a:rPr lang="en-US" sz="1200" dirty="0" smtClean="0"/>
              <a:t>1983)</a:t>
            </a:r>
          </a:p>
          <a:p>
            <a:pPr lvl="1"/>
            <a:r>
              <a:rPr lang="en-US" dirty="0" smtClean="0"/>
              <a:t>EDI-2 Bulimic symptoms </a:t>
            </a:r>
            <a:r>
              <a:rPr lang="en-US" sz="1200" dirty="0"/>
              <a:t>(Garner, Olmstead, &amp; </a:t>
            </a:r>
            <a:r>
              <a:rPr lang="en-US" sz="1200" dirty="0" err="1"/>
              <a:t>Polivy</a:t>
            </a:r>
            <a:r>
              <a:rPr lang="en-US" sz="1200" dirty="0"/>
              <a:t>, </a:t>
            </a:r>
            <a:r>
              <a:rPr lang="en-US" sz="1200" dirty="0" smtClean="0"/>
              <a:t>1983)</a:t>
            </a:r>
          </a:p>
          <a:p>
            <a:pPr lvl="1"/>
            <a:r>
              <a:rPr lang="en-US" dirty="0" smtClean="0"/>
              <a:t>EDI-2 Body dissatisfaction </a:t>
            </a:r>
            <a:r>
              <a:rPr lang="en-US" sz="1200" dirty="0"/>
              <a:t>(Garner, Olmstead, &amp; </a:t>
            </a:r>
            <a:r>
              <a:rPr lang="en-US" sz="1200" dirty="0" err="1"/>
              <a:t>Polivy</a:t>
            </a:r>
            <a:r>
              <a:rPr lang="en-US" sz="1200" dirty="0"/>
              <a:t>, </a:t>
            </a:r>
            <a:r>
              <a:rPr lang="en-US" sz="1200" dirty="0" smtClean="0"/>
              <a:t>1983</a:t>
            </a:r>
            <a:r>
              <a:rPr lang="en-US" sz="1200" dirty="0"/>
              <a:t>)</a:t>
            </a:r>
            <a:endParaRPr lang="en-US" sz="1200" dirty="0" smtClean="0"/>
          </a:p>
          <a:p>
            <a:r>
              <a:rPr lang="en-US" dirty="0" smtClean="0"/>
              <a:t>EMA stress </a:t>
            </a:r>
          </a:p>
          <a:p>
            <a:pPr lvl="1"/>
            <a:r>
              <a:rPr lang="en-US" dirty="0" smtClean="0"/>
              <a:t>Stress items from the Depression, Anxiety, and Stress (DASS-21) subscale </a:t>
            </a:r>
            <a:r>
              <a:rPr lang="en-US" sz="1200" dirty="0" smtClean="0"/>
              <a:t>(</a:t>
            </a:r>
            <a:r>
              <a:rPr lang="en-US" sz="1200" dirty="0" err="1" smtClean="0"/>
              <a:t>Lovibond</a:t>
            </a:r>
            <a:r>
              <a:rPr lang="en-US" sz="1200" dirty="0" smtClean="0"/>
              <a:t> &amp; </a:t>
            </a:r>
            <a:r>
              <a:rPr lang="en-US" sz="1200" dirty="0" err="1" smtClean="0"/>
              <a:t>Lovibond</a:t>
            </a:r>
            <a:r>
              <a:rPr lang="en-US" sz="1200" dirty="0" smtClean="0"/>
              <a:t>, 1995)</a:t>
            </a:r>
          </a:p>
          <a:p>
            <a:pPr lvl="1"/>
            <a:r>
              <a:rPr lang="en-US" i="1" dirty="0"/>
              <a:t>F</a:t>
            </a:r>
            <a:r>
              <a:rPr lang="en-US" i="1" dirty="0" smtClean="0"/>
              <a:t>inding </a:t>
            </a:r>
            <a:r>
              <a:rPr lang="en-US" i="1" dirty="0"/>
              <a:t>it hard to wind down</a:t>
            </a:r>
            <a:r>
              <a:rPr lang="en-US" dirty="0"/>
              <a:t>, </a:t>
            </a:r>
            <a:r>
              <a:rPr lang="en-US" i="1" dirty="0"/>
              <a:t>having lots of nervous energy</a:t>
            </a:r>
            <a:r>
              <a:rPr lang="en-US" dirty="0"/>
              <a:t>, </a:t>
            </a:r>
            <a:r>
              <a:rPr lang="en-US" i="1" dirty="0"/>
              <a:t>feeling agitated</a:t>
            </a:r>
            <a:r>
              <a:rPr lang="en-US" dirty="0"/>
              <a:t>, </a:t>
            </a:r>
            <a:r>
              <a:rPr lang="en-US" i="1" dirty="0"/>
              <a:t>finding it difficult to relax</a:t>
            </a:r>
            <a:r>
              <a:rPr lang="en-US" dirty="0"/>
              <a:t>, </a:t>
            </a:r>
            <a:r>
              <a:rPr lang="en-US" i="1" dirty="0"/>
              <a:t>feeling touchy</a:t>
            </a:r>
            <a:r>
              <a:rPr lang="en-US" dirty="0"/>
              <a:t>, and </a:t>
            </a:r>
            <a:r>
              <a:rPr lang="en-US" i="1" dirty="0"/>
              <a:t>feeling stressed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EMA exercise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i="1" dirty="0"/>
              <a:t>How long did you exercise since your last check in?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3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2861</TotalTime>
  <Words>2364</Words>
  <Application>Microsoft Macintosh PowerPoint</Application>
  <PresentationFormat>On-screen Show (4:3)</PresentationFormat>
  <Paragraphs>214</Paragraphs>
  <Slides>28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Stress IS ASSOCIATED WITH exercise differently among individuals with highER and lowER eating disorder symptoms: An ecological momentary assessment study</vt:lpstr>
      <vt:lpstr>Stress</vt:lpstr>
      <vt:lpstr>Stress and eating disorders</vt:lpstr>
      <vt:lpstr>Exercise and stress regulation</vt:lpstr>
      <vt:lpstr>Exercise and stress in the context of EDs</vt:lpstr>
      <vt:lpstr>Exercise and stress in the context of EDs</vt:lpstr>
      <vt:lpstr>Current Study</vt:lpstr>
      <vt:lpstr>Participants</vt:lpstr>
      <vt:lpstr>Measures</vt:lpstr>
      <vt:lpstr>Procedure</vt:lpstr>
      <vt:lpstr>Data Analysis</vt:lpstr>
      <vt:lpstr>Data Analysis</vt:lpstr>
      <vt:lpstr>Data Analysis</vt:lpstr>
      <vt:lpstr>Descriptive Information</vt:lpstr>
      <vt:lpstr>Spearman’s rank order correlations</vt:lpstr>
      <vt:lpstr>MLM Analyses: Overall Relationships</vt:lpstr>
      <vt:lpstr>Stress and Later Exercise: Drive for Thinness </vt:lpstr>
      <vt:lpstr>Stress and Later Exercise: Drive for Thinness </vt:lpstr>
      <vt:lpstr>Stress and Later Exercise: Bulimic Symptoms</vt:lpstr>
      <vt:lpstr>Stress and Later Exercise: Bulimic Symptoms</vt:lpstr>
      <vt:lpstr>Stress and Later Exercise: Body Dissatisfaction</vt:lpstr>
      <vt:lpstr>Stress and Later Exercise: Body Dissatisfaction</vt:lpstr>
      <vt:lpstr>Exercise and Later Stress</vt:lpstr>
      <vt:lpstr>Conclusion</vt:lpstr>
      <vt:lpstr>Conclusion</vt:lpstr>
      <vt:lpstr>Clinical Implications</vt:lpstr>
      <vt:lpstr>Further Reading</vt:lpstr>
      <vt:lpstr>Acknowledgments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Uncle Sam wants YOU to get an NIH training grant: Everything you need to know about applying for pre-doctoral NIH funding</dc:title>
  <dc:creator>Stephanie Manasse</dc:creator>
  <cp:lastModifiedBy>Margarita Sala</cp:lastModifiedBy>
  <cp:revision>43</cp:revision>
  <dcterms:created xsi:type="dcterms:W3CDTF">2016-03-29T13:34:09Z</dcterms:created>
  <dcterms:modified xsi:type="dcterms:W3CDTF">2017-11-17T17:07:01Z</dcterms:modified>
</cp:coreProperties>
</file>