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4"/>
  </p:notesMasterIdLst>
  <p:sldIdLst>
    <p:sldId id="256" r:id="rId2"/>
    <p:sldId id="290" r:id="rId3"/>
    <p:sldId id="379" r:id="rId4"/>
    <p:sldId id="380" r:id="rId5"/>
    <p:sldId id="381" r:id="rId6"/>
    <p:sldId id="382" r:id="rId7"/>
    <p:sldId id="384" r:id="rId8"/>
    <p:sldId id="385" r:id="rId9"/>
    <p:sldId id="386" r:id="rId10"/>
    <p:sldId id="387" r:id="rId11"/>
    <p:sldId id="383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39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3" autoAdjust="0"/>
    <p:restoredTop sz="91604" autoAdjust="0"/>
  </p:normalViewPr>
  <p:slideViewPr>
    <p:cSldViewPr>
      <p:cViewPr varScale="1">
        <p:scale>
          <a:sx n="53" d="100"/>
          <a:sy n="53" d="100"/>
        </p:scale>
        <p:origin x="1011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3505B-C139-427A-A66E-8DC21B6B15CF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D28DF-A5E4-4C78-B06D-1F7D2D4CB3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8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D28DF-A5E4-4C78-B06D-1F7D2D4CB3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1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154394F-6AF0-444E-8ABA-EEF9D5775AFF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94DEE2E-D29A-4D02-BE73-8DD4B45C3F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394F-6AF0-444E-8ABA-EEF9D5775AFF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EE2E-D29A-4D02-BE73-8DD4B45C3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394F-6AF0-444E-8ABA-EEF9D5775AFF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EE2E-D29A-4D02-BE73-8DD4B45C3F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394F-6AF0-444E-8ABA-EEF9D5775AFF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EE2E-D29A-4D02-BE73-8DD4B45C3F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154394F-6AF0-444E-8ABA-EEF9D5775AFF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94DEE2E-D29A-4D02-BE73-8DD4B45C3F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394F-6AF0-444E-8ABA-EEF9D5775AFF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EE2E-D29A-4D02-BE73-8DD4B45C3F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394F-6AF0-444E-8ABA-EEF9D5775AFF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EE2E-D29A-4D02-BE73-8DD4B45C3F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394F-6AF0-444E-8ABA-EEF9D5775AFF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EE2E-D29A-4D02-BE73-8DD4B45C3F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394F-6AF0-444E-8ABA-EEF9D5775AFF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EE2E-D29A-4D02-BE73-8DD4B45C3F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394F-6AF0-444E-8ABA-EEF9D5775AFF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EE2E-D29A-4D02-BE73-8DD4B45C3F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394F-6AF0-444E-8ABA-EEF9D5775AFF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EE2E-D29A-4D02-BE73-8DD4B45C3F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54394F-6AF0-444E-8ABA-EEF9D5775AFF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4DEE2E-D29A-4D02-BE73-8DD4B45C3F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louisvillecenterforeatingdisorders.com" TargetMode="External"/><Relationship Id="rId4" Type="http://schemas.openxmlformats.org/officeDocument/2006/relationships/hyperlink" Target="http://www.louisvilleeatlab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447800"/>
            <a:ext cx="8305800" cy="23622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Ineffectiveness and </a:t>
            </a:r>
            <a:r>
              <a:rPr lang="en-US" dirty="0" err="1"/>
              <a:t>Interoceptive</a:t>
            </a:r>
            <a:r>
              <a:rPr lang="en-US" dirty="0"/>
              <a:t> Awareness as Core Eating Disorder Symptoms: A Network Analysis in an Inpatient Eating Disorder Sample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86245" y="368814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Cheri A. Levinson, Ph.D.</a:t>
            </a:r>
            <a:r>
              <a:rPr lang="en-US" sz="2400" baseline="30000" dirty="0">
                <a:latin typeface="+mj-lt"/>
              </a:rPr>
              <a:t>1</a:t>
            </a:r>
            <a:endParaRPr lang="en-US" sz="2400" dirty="0">
              <a:latin typeface="+mj-lt"/>
            </a:endParaRPr>
          </a:p>
          <a:p>
            <a:pPr algn="ctr"/>
            <a:r>
              <a:rPr lang="en-US" sz="2400" dirty="0" err="1">
                <a:latin typeface="+mj-lt"/>
              </a:rPr>
              <a:t>Bumni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Olatunji</a:t>
            </a:r>
            <a:r>
              <a:rPr lang="en-US" sz="2400" dirty="0">
                <a:latin typeface="+mj-lt"/>
              </a:rPr>
              <a:t>, Ph.D.</a:t>
            </a:r>
            <a:r>
              <a:rPr lang="en-US" sz="2400" baseline="30000" dirty="0">
                <a:latin typeface="+mj-lt"/>
              </a:rPr>
              <a:t>2</a:t>
            </a:r>
            <a:endParaRPr lang="en-US" sz="2400" dirty="0">
              <a:latin typeface="+mj-lt"/>
            </a:endParaRPr>
          </a:p>
          <a:p>
            <a:pPr algn="ctr"/>
            <a:r>
              <a:rPr lang="en-US" sz="2400" dirty="0">
                <a:latin typeface="+mj-lt"/>
              </a:rPr>
              <a:t>Benjamin </a:t>
            </a:r>
            <a:r>
              <a:rPr lang="en-US" sz="2400" dirty="0" err="1">
                <a:latin typeface="+mj-lt"/>
              </a:rPr>
              <a:t>Calebs</a:t>
            </a:r>
            <a:r>
              <a:rPr lang="en-US" sz="2400" dirty="0">
                <a:latin typeface="+mj-lt"/>
              </a:rPr>
              <a:t>, B.A.</a:t>
            </a:r>
            <a:r>
              <a:rPr lang="en-US" sz="2400" baseline="30000" dirty="0">
                <a:latin typeface="+mj-lt"/>
              </a:rPr>
              <a:t>1</a:t>
            </a:r>
            <a:r>
              <a:rPr lang="en-US" sz="2400" dirty="0">
                <a:latin typeface="+mj-lt"/>
              </a:rPr>
              <a:t> </a:t>
            </a:r>
          </a:p>
          <a:p>
            <a:pPr algn="ctr"/>
            <a:endParaRPr lang="en-US" sz="24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18120"/>
            <a:ext cx="1676400" cy="1253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1030"/>
            <a:ext cx="1090233" cy="1104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6433" y="5151060"/>
            <a:ext cx="7139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>
                <a:latin typeface="+mj-lt"/>
              </a:rPr>
              <a:t>University of Louisville, Department of Psychological &amp; Brain Sciences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+mj-lt"/>
              </a:rPr>
              <a:t>Vanderbilt University, Department of Psychology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09" y="15270"/>
            <a:ext cx="1524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 Centrality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22720" y="1143000"/>
            <a:ext cx="5563240" cy="5486400"/>
            <a:chOff x="1522720" y="1143000"/>
            <a:chExt cx="5563240" cy="548640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749770"/>
                </p:ext>
              </p:extLst>
            </p:nvPr>
          </p:nvGraphicFramePr>
          <p:xfrm>
            <a:off x="1676400" y="1143000"/>
            <a:ext cx="5409560" cy="548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4" name="Document" r:id="rId3" imgW="7450700" imgH="9738088" progId="Word.Document.8">
                    <p:embed/>
                  </p:oleObj>
                </mc:Choice>
                <mc:Fallback>
                  <p:oleObj name="Document" r:id="rId3" imgW="7450700" imgH="9738088" progId="Word.Documen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400" y="1143000"/>
                          <a:ext cx="5409560" cy="54864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Oval 4"/>
            <p:cNvSpPr/>
            <p:nvPr/>
          </p:nvSpPr>
          <p:spPr>
            <a:xfrm>
              <a:off x="6857360" y="2360567"/>
              <a:ext cx="228600" cy="228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804339" y="3301637"/>
              <a:ext cx="228600" cy="228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522720" y="2362200"/>
              <a:ext cx="685800" cy="228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522720" y="3301637"/>
              <a:ext cx="685800" cy="228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708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Discharge ED Network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236844"/>
              </p:ext>
            </p:extLst>
          </p:nvPr>
        </p:nvGraphicFramePr>
        <p:xfrm>
          <a:off x="1095375" y="1153391"/>
          <a:ext cx="6953250" cy="549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Document" r:id="rId3" imgW="8478479" imgH="6685724" progId="Word.Document.8">
                  <p:embed/>
                </p:oleObj>
              </mc:Choice>
              <mc:Fallback>
                <p:oleObj name="Document" r:id="rId3" imgW="8478479" imgH="668572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1153391"/>
                        <a:ext cx="6953250" cy="549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7102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Discharge Centrality</a:t>
            </a:r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849621"/>
              </p:ext>
            </p:extLst>
          </p:nvPr>
        </p:nvGraphicFramePr>
        <p:xfrm>
          <a:off x="1605643" y="1143000"/>
          <a:ext cx="5559552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Document" r:id="rId3" imgW="7461504" imgH="9751601" progId="Word.Document.8">
                  <p:embed/>
                </p:oleObj>
              </mc:Choice>
              <mc:Fallback>
                <p:oleObj name="Document" r:id="rId3" imgW="7461504" imgH="9751601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5643" y="1143000"/>
                        <a:ext cx="5559552" cy="548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6778752" y="2355273"/>
            <a:ext cx="2286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7" name="Oval 6"/>
          <p:cNvSpPr/>
          <p:nvPr/>
        </p:nvSpPr>
        <p:spPr>
          <a:xfrm>
            <a:off x="7007352" y="3318757"/>
            <a:ext cx="2286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8" name="Oval 7"/>
          <p:cNvSpPr/>
          <p:nvPr/>
        </p:nvSpPr>
        <p:spPr>
          <a:xfrm>
            <a:off x="1534886" y="2355273"/>
            <a:ext cx="6858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9" name="Oval 8"/>
          <p:cNvSpPr/>
          <p:nvPr/>
        </p:nvSpPr>
        <p:spPr>
          <a:xfrm>
            <a:off x="1534886" y="3318757"/>
            <a:ext cx="6858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71892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Underweight Admission Network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154688"/>
              </p:ext>
            </p:extLst>
          </p:nvPr>
        </p:nvGraphicFramePr>
        <p:xfrm>
          <a:off x="685800" y="1146464"/>
          <a:ext cx="6935788" cy="549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Document" r:id="rId3" imgW="8469687" imgH="6692192" progId="Word.Document.8">
                  <p:embed/>
                </p:oleObj>
              </mc:Choice>
              <mc:Fallback>
                <p:oleObj name="Document" r:id="rId3" imgW="8469687" imgH="669219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46464"/>
                        <a:ext cx="6935788" cy="549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796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Underweight Admission Centrality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3746865"/>
              </p:ext>
            </p:extLst>
          </p:nvPr>
        </p:nvGraphicFramePr>
        <p:xfrm>
          <a:off x="1593272" y="1143000"/>
          <a:ext cx="5559552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Document" r:id="rId3" imgW="7450700" imgH="9738088" progId="Word.Document.8">
                  <p:embed/>
                </p:oleObj>
              </mc:Choice>
              <mc:Fallback>
                <p:oleObj name="Document" r:id="rId3" imgW="7450700" imgH="973808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272" y="1143000"/>
                        <a:ext cx="5559552" cy="548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6858000" y="2376550"/>
            <a:ext cx="2286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6" name="Oval 5"/>
          <p:cNvSpPr/>
          <p:nvPr/>
        </p:nvSpPr>
        <p:spPr>
          <a:xfrm>
            <a:off x="6924224" y="3325091"/>
            <a:ext cx="2286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7" name="Oval 6"/>
          <p:cNvSpPr/>
          <p:nvPr/>
        </p:nvSpPr>
        <p:spPr>
          <a:xfrm>
            <a:off x="1485900" y="2376550"/>
            <a:ext cx="6858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8" name="Oval 7"/>
          <p:cNvSpPr/>
          <p:nvPr/>
        </p:nvSpPr>
        <p:spPr>
          <a:xfrm>
            <a:off x="1475014" y="3325091"/>
            <a:ext cx="6858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47363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Weight Admission Network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062374"/>
              </p:ext>
            </p:extLst>
          </p:nvPr>
        </p:nvGraphicFramePr>
        <p:xfrm>
          <a:off x="838200" y="1170709"/>
          <a:ext cx="6867525" cy="548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Document" r:id="rId3" imgW="8423218" imgH="6711235" progId="Word.Document.8">
                  <p:embed/>
                </p:oleObj>
              </mc:Choice>
              <mc:Fallback>
                <p:oleObj name="Document" r:id="rId3" imgW="8423218" imgH="671123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70709"/>
                        <a:ext cx="6867525" cy="548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1689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Weight Admission Centrality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226084"/>
              </p:ext>
            </p:extLst>
          </p:nvPr>
        </p:nvGraphicFramePr>
        <p:xfrm>
          <a:off x="1600200" y="1160417"/>
          <a:ext cx="5559552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Document" r:id="rId3" imgW="7450700" imgH="9738088" progId="Word.Document.8">
                  <p:embed/>
                </p:oleObj>
              </mc:Choice>
              <mc:Fallback>
                <p:oleObj name="Document" r:id="rId3" imgW="7450700" imgH="973808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160417"/>
                        <a:ext cx="5559552" cy="548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6931152" y="2417118"/>
            <a:ext cx="2286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6" name="Oval 5"/>
          <p:cNvSpPr/>
          <p:nvPr/>
        </p:nvSpPr>
        <p:spPr>
          <a:xfrm>
            <a:off x="6847332" y="3339295"/>
            <a:ext cx="2286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7" name="Oval 6"/>
          <p:cNvSpPr/>
          <p:nvPr/>
        </p:nvSpPr>
        <p:spPr>
          <a:xfrm>
            <a:off x="1485900" y="2429241"/>
            <a:ext cx="685800" cy="2043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8" name="Oval 7"/>
          <p:cNvSpPr/>
          <p:nvPr/>
        </p:nvSpPr>
        <p:spPr>
          <a:xfrm>
            <a:off x="1485900" y="3339295"/>
            <a:ext cx="6858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703130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BMI</a:t>
            </a:r>
          </a:p>
          <a:p>
            <a:pPr lvl="1"/>
            <a:r>
              <a:rPr lang="en-US" dirty="0"/>
              <a:t>Ineffectiveness significantly predicted BMI at discharge</a:t>
            </a:r>
          </a:p>
          <a:p>
            <a:pPr lvl="2"/>
            <a:r>
              <a:rPr lang="en-US" dirty="0"/>
              <a:t>Over and above BMI and </a:t>
            </a:r>
            <a:r>
              <a:rPr lang="en-US" dirty="0" err="1"/>
              <a:t>interoceptive</a:t>
            </a:r>
            <a:r>
              <a:rPr lang="en-US" dirty="0"/>
              <a:t> awareness at admission</a:t>
            </a:r>
          </a:p>
          <a:p>
            <a:pPr lvl="2"/>
            <a:endParaRPr lang="en-US" dirty="0"/>
          </a:p>
          <a:p>
            <a:r>
              <a:rPr lang="en-US" dirty="0"/>
              <a:t>Depression</a:t>
            </a:r>
          </a:p>
          <a:p>
            <a:pPr lvl="1"/>
            <a:r>
              <a:rPr lang="en-US" dirty="0"/>
              <a:t>Ineffectiveness significantly predicted depression at discharge</a:t>
            </a:r>
          </a:p>
          <a:p>
            <a:pPr lvl="2"/>
            <a:r>
              <a:rPr lang="en-US" dirty="0"/>
              <a:t>Over and above depression and </a:t>
            </a:r>
            <a:r>
              <a:rPr lang="en-US" dirty="0" err="1"/>
              <a:t>interoceptive</a:t>
            </a:r>
            <a:r>
              <a:rPr lang="en-US" dirty="0"/>
              <a:t> awareness at admission</a:t>
            </a:r>
          </a:p>
          <a:p>
            <a:pPr lvl="2"/>
            <a:endParaRPr lang="en-US" dirty="0"/>
          </a:p>
          <a:p>
            <a:r>
              <a:rPr lang="en-US" dirty="0"/>
              <a:t>Anxiety</a:t>
            </a:r>
          </a:p>
          <a:p>
            <a:pPr lvl="1"/>
            <a:r>
              <a:rPr lang="en-US" dirty="0"/>
              <a:t>No central symptom predicted anxiety at discharge</a:t>
            </a:r>
          </a:p>
        </p:txBody>
      </p:sp>
    </p:spTree>
    <p:extLst>
      <p:ext uri="{BB962C8B-B14F-4D97-AF65-F5344CB8AC3E}">
        <p14:creationId xmlns:p14="http://schemas.microsoft.com/office/powerpoint/2010/main" val="378796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Ineffectiveness and </a:t>
            </a:r>
            <a:r>
              <a:rPr lang="en-US" dirty="0" err="1"/>
              <a:t>interoceptive</a:t>
            </a:r>
            <a:r>
              <a:rPr lang="en-US" dirty="0"/>
              <a:t> awareness were central symptoms in all networks</a:t>
            </a:r>
          </a:p>
          <a:p>
            <a:pPr lvl="1"/>
            <a:r>
              <a:rPr lang="en-US" dirty="0"/>
              <a:t>Regardless of admission or discharge</a:t>
            </a:r>
          </a:p>
          <a:p>
            <a:pPr lvl="1"/>
            <a:r>
              <a:rPr lang="en-US" dirty="0"/>
              <a:t>Regardless of weight status</a:t>
            </a:r>
          </a:p>
          <a:p>
            <a:pPr lvl="1"/>
            <a:endParaRPr lang="en-US" dirty="0"/>
          </a:p>
          <a:p>
            <a:r>
              <a:rPr lang="en-US" dirty="0"/>
              <a:t>Ineffectiveness predicted outcomes</a:t>
            </a:r>
          </a:p>
          <a:p>
            <a:pPr lvl="1"/>
            <a:r>
              <a:rPr lang="en-US" dirty="0"/>
              <a:t>BMI</a:t>
            </a:r>
          </a:p>
          <a:p>
            <a:pPr lvl="1"/>
            <a:r>
              <a:rPr lang="en-US" dirty="0"/>
              <a:t>Depression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Ineffectiveness &amp; </a:t>
            </a:r>
            <a:r>
              <a:rPr lang="en-US" dirty="0" err="1"/>
              <a:t>Interoceptive</a:t>
            </a:r>
            <a:r>
              <a:rPr lang="en-US" dirty="0"/>
              <a:t> 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Ineffectiveness: </a:t>
            </a:r>
          </a:p>
          <a:p>
            <a:pPr lvl="1"/>
            <a:r>
              <a:rPr lang="en-US" dirty="0"/>
              <a:t>Characterized by feelings of inadequacy, insecurity, worthlessness and a perceived lack of control </a:t>
            </a:r>
          </a:p>
          <a:p>
            <a:r>
              <a:rPr lang="en-US" dirty="0" err="1"/>
              <a:t>Interoceptive</a:t>
            </a:r>
            <a:r>
              <a:rPr lang="en-US" dirty="0"/>
              <a:t> awareness: </a:t>
            </a:r>
          </a:p>
          <a:p>
            <a:pPr lvl="1"/>
            <a:r>
              <a:rPr lang="en-US" dirty="0"/>
              <a:t>Sensitivity to stimuli originating within the body, including recognition and identification of appetite signals and emotional cues</a:t>
            </a:r>
          </a:p>
          <a:p>
            <a:r>
              <a:rPr lang="en-US" dirty="0"/>
              <a:t>Research should test if interventions on these symptoms impact outcomes</a:t>
            </a:r>
          </a:p>
          <a:p>
            <a:r>
              <a:rPr lang="en-US" dirty="0"/>
              <a:t>Builds on research identifying </a:t>
            </a:r>
            <a:r>
              <a:rPr lang="en-US" dirty="0" err="1"/>
              <a:t>interoceptive</a:t>
            </a:r>
            <a:r>
              <a:rPr lang="en-US" dirty="0"/>
              <a:t> awareness as a key feature of EDs</a:t>
            </a:r>
          </a:p>
          <a:p>
            <a:r>
              <a:rPr lang="en-US" dirty="0"/>
              <a:t>Ineffectiveness may be related to social anxiety, lack of self-efficacy</a:t>
            </a:r>
          </a:p>
          <a:p>
            <a:r>
              <a:rPr lang="en-US" dirty="0"/>
              <a:t>Interventions, such as </a:t>
            </a:r>
            <a:r>
              <a:rPr lang="en-US" dirty="0" err="1"/>
              <a:t>interoceptive</a:t>
            </a:r>
            <a:r>
              <a:rPr lang="en-US" dirty="0"/>
              <a:t> exposure or CBT targeted at self-efficacy should be tested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6400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Garner et al., 1983; </a:t>
            </a:r>
            <a:r>
              <a:rPr lang="en-US" sz="1200" dirty="0" err="1"/>
              <a:t>Klabunde</a:t>
            </a:r>
            <a:r>
              <a:rPr lang="en-US" sz="1200" dirty="0"/>
              <a:t>, Acheson, </a:t>
            </a:r>
            <a:r>
              <a:rPr lang="en-US" sz="1200" dirty="0" err="1"/>
              <a:t>Boutelle</a:t>
            </a:r>
            <a:r>
              <a:rPr lang="en-US" sz="1200" dirty="0"/>
              <a:t>, Matthews, &amp; Kaye, 2013; </a:t>
            </a:r>
            <a:r>
              <a:rPr lang="en-US" sz="1200" dirty="0" err="1"/>
              <a:t>McLaughin</a:t>
            </a:r>
            <a:r>
              <a:rPr lang="en-US" sz="1200" dirty="0"/>
              <a:t>, Karp, &amp; Herzog, 1985; Mervin, </a:t>
            </a:r>
            <a:r>
              <a:rPr lang="en-US" sz="1200" dirty="0" err="1"/>
              <a:t>Zucker</a:t>
            </a:r>
            <a:r>
              <a:rPr lang="en-US" sz="1200" dirty="0"/>
              <a:t>, Lacy, &amp; Elliott, 2009</a:t>
            </a:r>
          </a:p>
        </p:txBody>
      </p:sp>
    </p:spTree>
    <p:extLst>
      <p:ext uri="{BB962C8B-B14F-4D97-AF65-F5344CB8AC3E}">
        <p14:creationId xmlns:p14="http://schemas.microsoft.com/office/powerpoint/2010/main" val="285406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Conceptualizing Eating Disorders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4937" y="762000"/>
            <a:ext cx="82296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Traditionally, EDs characterized as distinct categorical disorders</a:t>
            </a:r>
          </a:p>
          <a:p>
            <a:pPr lvl="1"/>
            <a:r>
              <a:rPr lang="en-US" dirty="0"/>
              <a:t>Anorexia nervosa (AN)</a:t>
            </a:r>
          </a:p>
          <a:p>
            <a:pPr lvl="1"/>
            <a:r>
              <a:rPr lang="en-US" dirty="0"/>
              <a:t>Bulimia nervosa (BN)</a:t>
            </a:r>
          </a:p>
          <a:p>
            <a:pPr lvl="1"/>
            <a:r>
              <a:rPr lang="en-US" dirty="0"/>
              <a:t>Binge eating disorder (BED)</a:t>
            </a:r>
          </a:p>
          <a:p>
            <a:pPr lvl="1"/>
            <a:r>
              <a:rPr lang="en-US" dirty="0"/>
              <a:t>Other specified feeding and eating disorders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New conceptualizations focus on identifying core symptoms and structure of psychopathology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400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APA, 2013; </a:t>
            </a:r>
            <a:r>
              <a:rPr lang="en-US" dirty="0" err="1"/>
              <a:t>Bulik</a:t>
            </a:r>
            <a:r>
              <a:rPr lang="en-US" dirty="0"/>
              <a:t> et al., 2007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Use of EDI-2</a:t>
            </a:r>
          </a:p>
          <a:p>
            <a:pPr lvl="1"/>
            <a:r>
              <a:rPr lang="en-US" dirty="0"/>
              <a:t>Perhaps explains discrepant results from two previous ED network analysis studies</a:t>
            </a:r>
          </a:p>
          <a:p>
            <a:pPr lvl="2"/>
            <a:r>
              <a:rPr lang="en-US" dirty="0"/>
              <a:t>These studies did not include ineffectiveness or </a:t>
            </a:r>
            <a:r>
              <a:rPr lang="en-US" dirty="0" err="1"/>
              <a:t>interoceptive</a:t>
            </a:r>
            <a:r>
              <a:rPr lang="en-US" dirty="0"/>
              <a:t> awareness</a:t>
            </a:r>
          </a:p>
          <a:p>
            <a:pPr lvl="1"/>
            <a:r>
              <a:rPr lang="en-US" dirty="0"/>
              <a:t>Future research should identify which symptoms should be used in network analysis</a:t>
            </a:r>
          </a:p>
          <a:p>
            <a:r>
              <a:rPr lang="en-US" dirty="0"/>
              <a:t>Female only sample</a:t>
            </a:r>
          </a:p>
          <a:p>
            <a:r>
              <a:rPr lang="en-US" dirty="0"/>
              <a:t>Partially cross-sectional data</a:t>
            </a:r>
          </a:p>
        </p:txBody>
      </p:sp>
    </p:spTree>
    <p:extLst>
      <p:ext uri="{BB962C8B-B14F-4D97-AF65-F5344CB8AC3E}">
        <p14:creationId xmlns:p14="http://schemas.microsoft.com/office/powerpoint/2010/main" val="3952222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Greater awareness that we need tailored interventions for:</a:t>
            </a:r>
          </a:p>
          <a:p>
            <a:pPr lvl="1"/>
            <a:r>
              <a:rPr lang="en-US" dirty="0"/>
              <a:t>Ineffectiveness</a:t>
            </a:r>
          </a:p>
          <a:p>
            <a:pPr lvl="1"/>
            <a:r>
              <a:rPr lang="en-US" dirty="0" err="1"/>
              <a:t>Interoceptive</a:t>
            </a:r>
            <a:r>
              <a:rPr lang="en-US" dirty="0"/>
              <a:t> awareness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57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16" y="1865799"/>
            <a:ext cx="2527168" cy="1889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237113"/>
            <a:ext cx="1518990" cy="1539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4114800"/>
            <a:ext cx="5486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Contact: Cheri A. Levinson</a:t>
            </a:r>
          </a:p>
          <a:p>
            <a:r>
              <a:rPr lang="en-US" dirty="0"/>
              <a:t>Assistant Professor</a:t>
            </a:r>
          </a:p>
          <a:p>
            <a:r>
              <a:rPr lang="en-US" dirty="0"/>
              <a:t>Director, Eating Anxiety Treatment Lab</a:t>
            </a:r>
          </a:p>
          <a:p>
            <a:r>
              <a:rPr lang="en-US" dirty="0"/>
              <a:t>Clinical Director, Louisville Center for Eating Disorders</a:t>
            </a:r>
          </a:p>
          <a:p>
            <a:r>
              <a:rPr lang="en-US" dirty="0"/>
              <a:t>cheri.levinson@louisville.edu	</a:t>
            </a:r>
          </a:p>
          <a:p>
            <a:r>
              <a:rPr lang="en-US" dirty="0"/>
              <a:t>502-852-7710		</a:t>
            </a:r>
          </a:p>
          <a:p>
            <a:r>
              <a:rPr lang="en-US" dirty="0">
                <a:hlinkClick r:id="rId4"/>
              </a:rPr>
              <a:t>www.louisvilleeatlab.com</a:t>
            </a:r>
            <a:endParaRPr lang="en-US" dirty="0"/>
          </a:p>
          <a:p>
            <a:r>
              <a:rPr lang="en-US" dirty="0">
                <a:hlinkClick r:id="rId5" action="ppaction://hlinkfile"/>
              </a:rPr>
              <a:t>www.louisvillecenterforeatingdisorders.com</a:t>
            </a:r>
            <a:r>
              <a:rPr lang="en-US" dirty="0"/>
              <a:t>		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4038600" cy="3028950"/>
          </a:xfrm>
        </p:spPr>
      </p:pic>
      <p:sp>
        <p:nvSpPr>
          <p:cNvPr id="4" name="TextBox 3"/>
          <p:cNvSpPr txBox="1"/>
          <p:nvPr/>
        </p:nvSpPr>
        <p:spPr>
          <a:xfrm>
            <a:off x="5791200" y="497726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Clinical Treatment &amp; Research Opportunities for Individuals with Eating Disorders are Available!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0EDF04E-F303-4EE5-8A84-F7C09283F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3998380"/>
            <a:ext cx="27971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73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Assumes that psychopathology arises from causal connections between symptoms</a:t>
            </a:r>
          </a:p>
          <a:p>
            <a:pPr lvl="1"/>
            <a:r>
              <a:rPr lang="en-US" dirty="0"/>
              <a:t>Moves away from underlying latent variable model</a:t>
            </a:r>
          </a:p>
          <a:p>
            <a:endParaRPr lang="en-US" dirty="0"/>
          </a:p>
          <a:p>
            <a:r>
              <a:rPr lang="en-US" dirty="0"/>
              <a:t>Allows for characterization of:</a:t>
            </a:r>
          </a:p>
          <a:p>
            <a:pPr lvl="1"/>
            <a:r>
              <a:rPr lang="en-US" dirty="0"/>
              <a:t>Core symptoms</a:t>
            </a:r>
          </a:p>
          <a:p>
            <a:pPr lvl="1"/>
            <a:r>
              <a:rPr lang="en-US" dirty="0"/>
              <a:t>Illness pathways</a:t>
            </a:r>
          </a:p>
          <a:p>
            <a:pPr lvl="1"/>
            <a:endParaRPr lang="en-US" dirty="0"/>
          </a:p>
          <a:p>
            <a:r>
              <a:rPr lang="en-US" dirty="0"/>
              <a:t>Clinical relevance</a:t>
            </a:r>
          </a:p>
          <a:p>
            <a:pPr lvl="1"/>
            <a:r>
              <a:rPr lang="en-US" dirty="0"/>
              <a:t>Identify core symptoms to target in treatment</a:t>
            </a:r>
          </a:p>
          <a:p>
            <a:pPr lvl="1"/>
            <a:r>
              <a:rPr lang="en-US" dirty="0"/>
              <a:t>Identify pathways between symptoms-what maintains psychopathology?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4008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Cramer et al., 2010; McNally et al, 2017</a:t>
            </a:r>
          </a:p>
        </p:txBody>
      </p:sp>
    </p:spTree>
    <p:extLst>
      <p:ext uri="{BB962C8B-B14F-4D97-AF65-F5344CB8AC3E}">
        <p14:creationId xmlns:p14="http://schemas.microsoft.com/office/powerpoint/2010/main" val="12713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Conceptualizing Eating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published studies using network analysis in eating disorders</a:t>
            </a:r>
          </a:p>
          <a:p>
            <a:endParaRPr lang="en-US" dirty="0"/>
          </a:p>
          <a:p>
            <a:r>
              <a:rPr lang="en-US" dirty="0" err="1"/>
              <a:t>Forbush</a:t>
            </a:r>
            <a:r>
              <a:rPr lang="en-US" dirty="0"/>
              <a:t> et al. (2016)</a:t>
            </a:r>
          </a:p>
          <a:p>
            <a:pPr lvl="1"/>
            <a:r>
              <a:rPr lang="en-US" dirty="0"/>
              <a:t>Used </a:t>
            </a:r>
            <a:r>
              <a:rPr lang="en-US" u="sng" dirty="0"/>
              <a:t>association</a:t>
            </a:r>
            <a:r>
              <a:rPr lang="en-US" dirty="0"/>
              <a:t> networks in community sample</a:t>
            </a:r>
          </a:p>
          <a:p>
            <a:pPr lvl="1"/>
            <a:r>
              <a:rPr lang="en-US" dirty="0"/>
              <a:t>Eating Pathology Symptom Inventory</a:t>
            </a:r>
          </a:p>
          <a:p>
            <a:pPr lvl="1"/>
            <a:r>
              <a:rPr lang="en-US" b="1" dirty="0"/>
              <a:t>Body checking </a:t>
            </a:r>
            <a:r>
              <a:rPr lang="en-US" dirty="0"/>
              <a:t>was central symptom</a:t>
            </a:r>
          </a:p>
          <a:p>
            <a:pPr lvl="1"/>
            <a:endParaRPr lang="en-US" dirty="0"/>
          </a:p>
          <a:p>
            <a:r>
              <a:rPr lang="en-US" dirty="0"/>
              <a:t>Levinson et al. (2017)</a:t>
            </a:r>
          </a:p>
          <a:p>
            <a:pPr lvl="1"/>
            <a:r>
              <a:rPr lang="en-US" dirty="0"/>
              <a:t>Used </a:t>
            </a:r>
            <a:r>
              <a:rPr lang="en-US" u="sng" dirty="0" err="1"/>
              <a:t>glasso</a:t>
            </a:r>
            <a:r>
              <a:rPr lang="en-US" dirty="0"/>
              <a:t> networks in clinical sample with BN</a:t>
            </a:r>
          </a:p>
          <a:p>
            <a:pPr lvl="1"/>
            <a:r>
              <a:rPr lang="en-US" dirty="0"/>
              <a:t>Eating Disorder Examination Questionnaire</a:t>
            </a:r>
          </a:p>
          <a:p>
            <a:pPr lvl="1"/>
            <a:r>
              <a:rPr lang="en-US" b="1" dirty="0"/>
              <a:t>Fear of weight gain </a:t>
            </a:r>
            <a:r>
              <a:rPr lang="en-US" dirty="0"/>
              <a:t>was central symptom</a:t>
            </a:r>
          </a:p>
        </p:txBody>
      </p:sp>
    </p:spTree>
    <p:extLst>
      <p:ext uri="{BB962C8B-B14F-4D97-AF65-F5344CB8AC3E}">
        <p14:creationId xmlns:p14="http://schemas.microsoft.com/office/powerpoint/2010/main" val="37622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Gaps and Unanswered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 research has yet tested ED in an inpatient sample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 research has yet used the Eating Disorder Inventory-2</a:t>
            </a:r>
          </a:p>
          <a:p>
            <a:endParaRPr lang="en-US" dirty="0"/>
          </a:p>
          <a:p>
            <a:r>
              <a:rPr lang="en-US" dirty="0"/>
              <a:t>Does network structure differ based on weight status?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Does network structure change over the course of treatment?</a:t>
            </a:r>
          </a:p>
          <a:p>
            <a:endParaRPr lang="en-US" dirty="0"/>
          </a:p>
          <a:p>
            <a:r>
              <a:rPr lang="en-US" dirty="0"/>
              <a:t>Do central symptoms predict outcome?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1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Participants</a:t>
            </a:r>
          </a:p>
          <a:p>
            <a:pPr lvl="1"/>
            <a:r>
              <a:rPr lang="en-US" dirty="0"/>
              <a:t>5,193 females who met DSM-IV-TR criteria for an ED</a:t>
            </a:r>
          </a:p>
          <a:p>
            <a:pPr lvl="2"/>
            <a:r>
              <a:rPr lang="en-US" dirty="0"/>
              <a:t>1,634 BN (31.5%)</a:t>
            </a:r>
          </a:p>
          <a:p>
            <a:pPr lvl="2"/>
            <a:r>
              <a:rPr lang="en-US" dirty="0"/>
              <a:t>1,479 Eating Disorder Not Otherwise Specified (28.4%)</a:t>
            </a:r>
          </a:p>
          <a:p>
            <a:pPr lvl="2"/>
            <a:r>
              <a:rPr lang="en-US" dirty="0"/>
              <a:t>1,261 AN-restricting (24.3%)</a:t>
            </a:r>
          </a:p>
          <a:p>
            <a:pPr lvl="2"/>
            <a:r>
              <a:rPr lang="en-US" dirty="0"/>
              <a:t>819 AN- binge-purge type (15.8%)</a:t>
            </a:r>
          </a:p>
          <a:p>
            <a:r>
              <a:rPr lang="en-US" dirty="0"/>
              <a:t>Procedure</a:t>
            </a:r>
          </a:p>
          <a:p>
            <a:pPr lvl="1"/>
            <a:r>
              <a:rPr lang="en-US" dirty="0"/>
              <a:t>Participants completed measures at admission and discharge at an inpatient ED facility</a:t>
            </a:r>
          </a:p>
          <a:p>
            <a:pPr lvl="1"/>
            <a:r>
              <a:rPr lang="en-US" dirty="0"/>
              <a:t>Height and weight were collected at admission and discharge</a:t>
            </a:r>
          </a:p>
        </p:txBody>
      </p:sp>
    </p:spTree>
    <p:extLst>
      <p:ext uri="{BB962C8B-B14F-4D97-AF65-F5344CB8AC3E}">
        <p14:creationId xmlns:p14="http://schemas.microsoft.com/office/powerpoint/2010/main" val="177493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Eating Disorder Inventory-2</a:t>
            </a:r>
          </a:p>
          <a:p>
            <a:pPr lvl="1"/>
            <a:r>
              <a:rPr lang="en-US" dirty="0"/>
              <a:t>Self-report measure of ED symptoms</a:t>
            </a:r>
          </a:p>
          <a:p>
            <a:pPr lvl="1"/>
            <a:r>
              <a:rPr lang="en-US" dirty="0"/>
              <a:t>11 subscales</a:t>
            </a:r>
          </a:p>
          <a:p>
            <a:pPr lvl="2"/>
            <a:r>
              <a:rPr lang="en-US" dirty="0"/>
              <a:t>Drive for Thinness, Bulimic Symptoms, Body Dissatisfaction, Ineffectiveness, Perfectionism, Interpersonal Distrust, </a:t>
            </a:r>
            <a:r>
              <a:rPr lang="en-US" dirty="0" err="1"/>
              <a:t>Interoceptive</a:t>
            </a:r>
            <a:r>
              <a:rPr lang="en-US" dirty="0"/>
              <a:t> Awareness, Maturity Fears, Asceticism, Impulse Regulation, Social Insecurity</a:t>
            </a:r>
          </a:p>
          <a:p>
            <a:r>
              <a:rPr lang="en-US" dirty="0"/>
              <a:t>Beck Depression Inventory-II</a:t>
            </a:r>
          </a:p>
          <a:p>
            <a:pPr lvl="1"/>
            <a:r>
              <a:rPr lang="en-US" dirty="0"/>
              <a:t>Measure of depression</a:t>
            </a:r>
          </a:p>
          <a:p>
            <a:r>
              <a:rPr lang="en-US" dirty="0"/>
              <a:t>Beck Anxiety Inventory</a:t>
            </a:r>
          </a:p>
          <a:p>
            <a:pPr lvl="1"/>
            <a:r>
              <a:rPr lang="en-US" dirty="0"/>
              <a:t>Measure of anxiety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400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Beck, Steer, &amp; Brown, 1996; Beck, Epstein, Brown &amp; Steer, 1998; Garner, 1991</a:t>
            </a:r>
          </a:p>
        </p:txBody>
      </p:sp>
    </p:spTree>
    <p:extLst>
      <p:ext uri="{BB962C8B-B14F-4D97-AF65-F5344CB8AC3E}">
        <p14:creationId xmlns:p14="http://schemas.microsoft.com/office/powerpoint/2010/main" val="4279806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Analytic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Network model created in R with </a:t>
            </a:r>
            <a:r>
              <a:rPr lang="en-US" dirty="0" err="1"/>
              <a:t>glasso</a:t>
            </a:r>
            <a:r>
              <a:rPr lang="en-US" dirty="0"/>
              <a:t> function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Created four network models</a:t>
            </a:r>
          </a:p>
          <a:p>
            <a:pPr lvl="1"/>
            <a:r>
              <a:rPr lang="en-US" dirty="0"/>
              <a:t>Admission model using EDI-2</a:t>
            </a:r>
          </a:p>
          <a:p>
            <a:pPr lvl="1"/>
            <a:r>
              <a:rPr lang="en-US" dirty="0"/>
              <a:t>Discharge model using EDI-2</a:t>
            </a:r>
          </a:p>
          <a:p>
            <a:pPr lvl="1"/>
            <a:r>
              <a:rPr lang="en-US" dirty="0"/>
              <a:t>Healthy weight at admission model</a:t>
            </a:r>
          </a:p>
          <a:p>
            <a:pPr lvl="1"/>
            <a:r>
              <a:rPr lang="en-US" dirty="0"/>
              <a:t>Underweight (BMI &lt; 18.5) at admission model</a:t>
            </a:r>
          </a:p>
          <a:p>
            <a:pPr lvl="1"/>
            <a:endParaRPr lang="en-US" dirty="0"/>
          </a:p>
          <a:p>
            <a:r>
              <a:rPr lang="en-US" dirty="0"/>
              <a:t>Identified central symptoms </a:t>
            </a:r>
          </a:p>
          <a:p>
            <a:pPr lvl="1"/>
            <a:r>
              <a:rPr lang="en-US" dirty="0"/>
              <a:t>Do central symptoms predict outcome (body mass index, depression, anxiety)?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39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 ED Network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823792"/>
              </p:ext>
            </p:extLst>
          </p:nvPr>
        </p:nvGraphicFramePr>
        <p:xfrm>
          <a:off x="685800" y="1181100"/>
          <a:ext cx="6867525" cy="548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Document" r:id="rId3" imgW="8501379" imgH="6777708" progId="Word.Document.8">
                  <p:embed/>
                </p:oleObj>
              </mc:Choice>
              <mc:Fallback>
                <p:oleObj name="Document" r:id="rId3" imgW="8501379" imgH="677770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81100"/>
                        <a:ext cx="6867525" cy="548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1306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95784</TotalTime>
  <Words>783</Words>
  <Application>Microsoft Office PowerPoint</Application>
  <PresentationFormat>On-screen Show (4:3)</PresentationFormat>
  <Paragraphs>140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Bookman Old Style</vt:lpstr>
      <vt:lpstr>Calibri</vt:lpstr>
      <vt:lpstr>Gill Sans MT</vt:lpstr>
      <vt:lpstr>Wingdings</vt:lpstr>
      <vt:lpstr>Wingdings 3</vt:lpstr>
      <vt:lpstr>Origin</vt:lpstr>
      <vt:lpstr>Document</vt:lpstr>
      <vt:lpstr>Ineffectiveness and Interoceptive Awareness as Core Eating Disorder Symptoms: A Network Analysis in an Inpatient Eating Disorder Sample </vt:lpstr>
      <vt:lpstr>Conceptualizing Eating Disorders </vt:lpstr>
      <vt:lpstr>Network Analysis</vt:lpstr>
      <vt:lpstr>Conceptualizing Eating Disorders</vt:lpstr>
      <vt:lpstr>Gaps and Unanswered Questions</vt:lpstr>
      <vt:lpstr>Current Study</vt:lpstr>
      <vt:lpstr>Measures</vt:lpstr>
      <vt:lpstr>Data Analytic Procedures</vt:lpstr>
      <vt:lpstr>Admission ED Network</vt:lpstr>
      <vt:lpstr>Admission Centrality</vt:lpstr>
      <vt:lpstr>Discharge ED Network</vt:lpstr>
      <vt:lpstr>Discharge Centrality</vt:lpstr>
      <vt:lpstr>Underweight Admission Network</vt:lpstr>
      <vt:lpstr>Underweight Admission Centrality</vt:lpstr>
      <vt:lpstr>Healthy Weight Admission Network</vt:lpstr>
      <vt:lpstr>Healthy Weight Admission Centrality</vt:lpstr>
      <vt:lpstr>Outcomes</vt:lpstr>
      <vt:lpstr>Conclusions</vt:lpstr>
      <vt:lpstr>Ineffectiveness &amp; Interoceptive Awareness</vt:lpstr>
      <vt:lpstr>Limitations</vt:lpstr>
      <vt:lpstr>Clinical Implications</vt:lpstr>
      <vt:lpstr>QUESTIONS?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Profiling: Predicting Social Anxiety from Facebook Profiles</dc:title>
  <dc:creator>Cheri Levinson</dc:creator>
  <cp:lastModifiedBy>Cheri Levinson</cp:lastModifiedBy>
  <cp:revision>558</cp:revision>
  <dcterms:created xsi:type="dcterms:W3CDTF">2011-09-27T19:48:30Z</dcterms:created>
  <dcterms:modified xsi:type="dcterms:W3CDTF">2017-11-19T00:27:56Z</dcterms:modified>
</cp:coreProperties>
</file>