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0"/>
  </p:notesMasterIdLst>
  <p:sldIdLst>
    <p:sldId id="256" r:id="rId2"/>
    <p:sldId id="290" r:id="rId3"/>
    <p:sldId id="398" r:id="rId4"/>
    <p:sldId id="399" r:id="rId5"/>
    <p:sldId id="379" r:id="rId6"/>
    <p:sldId id="416" r:id="rId7"/>
    <p:sldId id="400" r:id="rId8"/>
    <p:sldId id="401" r:id="rId9"/>
    <p:sldId id="384" r:id="rId10"/>
    <p:sldId id="402" r:id="rId11"/>
    <p:sldId id="385" r:id="rId12"/>
    <p:sldId id="407" r:id="rId13"/>
    <p:sldId id="414" r:id="rId14"/>
    <p:sldId id="410" r:id="rId15"/>
    <p:sldId id="411" r:id="rId16"/>
    <p:sldId id="412" r:id="rId17"/>
    <p:sldId id="408" r:id="rId18"/>
    <p:sldId id="422" r:id="rId19"/>
    <p:sldId id="423" r:id="rId20"/>
    <p:sldId id="394" r:id="rId21"/>
    <p:sldId id="419" r:id="rId22"/>
    <p:sldId id="420" r:id="rId23"/>
    <p:sldId id="421" r:id="rId24"/>
    <p:sldId id="415" r:id="rId25"/>
    <p:sldId id="396" r:id="rId26"/>
    <p:sldId id="397" r:id="rId27"/>
    <p:sldId id="406" r:id="rId28"/>
    <p:sldId id="42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3" autoAdjust="0"/>
    <p:restoredTop sz="91604" autoAdjust="0"/>
  </p:normalViewPr>
  <p:slideViewPr>
    <p:cSldViewPr>
      <p:cViewPr varScale="1">
        <p:scale>
          <a:sx n="53" d="100"/>
          <a:sy n="53" d="100"/>
        </p:scale>
        <p:origin x="1011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3505B-C139-427A-A66E-8DC21B6B15C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D28DF-A5E4-4C78-B06D-1F7D2D4CB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8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D28DF-A5E4-4C78-B06D-1F7D2D4CB3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54394F-6AF0-444E-8ABA-EEF9D5775AFF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DEE2E-D29A-4D02-BE73-8DD4B45C3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louisvillecenterforeatingdisorders.com" TargetMode="External"/><Relationship Id="rId4" Type="http://schemas.openxmlformats.org/officeDocument/2006/relationships/hyperlink" Target="http://www.louisvilleeatlab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305800" cy="23622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The Relationship Between Eating Disorder Cognitions and Behaviors: Using Intra-individual Network Analysis To Identify Personalized Intervention Targets</a:t>
            </a:r>
            <a:br>
              <a:rPr lang="en-US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86245" y="368814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Cheri A. Levinson, Ph.D.</a:t>
            </a:r>
          </a:p>
          <a:p>
            <a:pPr algn="ctr"/>
            <a:r>
              <a:rPr lang="en-US" sz="2400" dirty="0">
                <a:latin typeface="+mj-lt"/>
              </a:rPr>
              <a:t>Irina </a:t>
            </a:r>
            <a:r>
              <a:rPr lang="en-US" sz="2400" dirty="0" err="1">
                <a:latin typeface="+mj-lt"/>
              </a:rPr>
              <a:t>Vanzhula</a:t>
            </a:r>
            <a:r>
              <a:rPr lang="en-US" sz="2400" dirty="0">
                <a:latin typeface="+mj-lt"/>
              </a:rPr>
              <a:t>, B.A.</a:t>
            </a:r>
          </a:p>
          <a:p>
            <a:pPr algn="ctr"/>
            <a:r>
              <a:rPr lang="en-US" sz="2400" dirty="0">
                <a:latin typeface="+mj-lt"/>
              </a:rPr>
              <a:t>Benjamin </a:t>
            </a:r>
            <a:r>
              <a:rPr lang="en-US" sz="2400" dirty="0" err="1">
                <a:latin typeface="+mj-lt"/>
              </a:rPr>
              <a:t>Calebs</a:t>
            </a:r>
            <a:r>
              <a:rPr lang="en-US" sz="2400" dirty="0">
                <a:latin typeface="+mj-lt"/>
              </a:rPr>
              <a:t>, B.A.</a:t>
            </a:r>
          </a:p>
          <a:p>
            <a:pPr algn="ctr"/>
            <a:endParaRPr lang="en-US" sz="24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1920"/>
            <a:ext cx="1676400" cy="1253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1030"/>
            <a:ext cx="1090233" cy="1104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5029200"/>
            <a:ext cx="7139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University of Louisville</a:t>
            </a:r>
          </a:p>
          <a:p>
            <a:pPr algn="ctr"/>
            <a:r>
              <a:rPr lang="en-US" sz="2000" dirty="0">
                <a:latin typeface="+mj-lt"/>
              </a:rPr>
              <a:t>Department of Psychological &amp; Brain Sciences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Measures: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Asked to rate how much they engaged in the following behaviors since last check in: 1 (not at all) to 6 (a lot)</a:t>
            </a:r>
          </a:p>
          <a:p>
            <a:pPr lvl="1"/>
            <a:r>
              <a:rPr lang="en-US" dirty="0"/>
              <a:t>Vomiting or other compensatory behaviors</a:t>
            </a:r>
          </a:p>
          <a:p>
            <a:pPr lvl="1"/>
            <a:r>
              <a:rPr lang="en-US" dirty="0"/>
              <a:t>Excessive exercise</a:t>
            </a:r>
          </a:p>
          <a:p>
            <a:pPr lvl="1"/>
            <a:r>
              <a:rPr lang="en-US" dirty="0"/>
              <a:t>Body-checking</a:t>
            </a:r>
          </a:p>
          <a:p>
            <a:pPr lvl="1"/>
            <a:r>
              <a:rPr lang="en-US" dirty="0"/>
              <a:t>I have weighed myself</a:t>
            </a:r>
          </a:p>
          <a:p>
            <a:pPr lvl="1"/>
            <a:r>
              <a:rPr lang="en-US" dirty="0"/>
              <a:t>Binge-eating </a:t>
            </a:r>
          </a:p>
          <a:p>
            <a:pPr lvl="1"/>
            <a:r>
              <a:rPr lang="en-US" dirty="0"/>
              <a:t>Restriction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63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Analytic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created temporal, contemporaneous, and between-subject models based on the sample </a:t>
            </a:r>
            <a:r>
              <a:rPr lang="en-US" i="1" dirty="0"/>
              <a:t>N </a:t>
            </a:r>
            <a:r>
              <a:rPr lang="en-US" dirty="0"/>
              <a:t>= 66 </a:t>
            </a:r>
          </a:p>
          <a:p>
            <a:pPr lvl="1"/>
            <a:r>
              <a:rPr lang="en-US" dirty="0"/>
              <a:t>We estimated these models using the two-step multi-level VAR: the </a:t>
            </a:r>
            <a:r>
              <a:rPr lang="en-US" i="1" dirty="0" err="1"/>
              <a:t>mlVAR</a:t>
            </a:r>
            <a:r>
              <a:rPr lang="en-US" i="1" dirty="0"/>
              <a:t> </a:t>
            </a:r>
            <a:r>
              <a:rPr lang="en-US" dirty="0"/>
              <a:t>package for R</a:t>
            </a:r>
          </a:p>
          <a:p>
            <a:pPr lvl="1"/>
            <a:r>
              <a:rPr lang="en-US" u="sng" dirty="0"/>
              <a:t>Temporal</a:t>
            </a:r>
            <a:r>
              <a:rPr lang="en-US" dirty="0"/>
              <a:t>: one variable predicts another at the next window of measurement</a:t>
            </a:r>
          </a:p>
          <a:p>
            <a:pPr lvl="1"/>
            <a:r>
              <a:rPr lang="en-US" u="sng" dirty="0"/>
              <a:t>Contemporaneous</a:t>
            </a:r>
            <a:r>
              <a:rPr lang="en-US" dirty="0"/>
              <a:t>: estimates relationships at the same time point after controlling for temporal effects</a:t>
            </a:r>
          </a:p>
          <a:p>
            <a:pPr lvl="1"/>
            <a:r>
              <a:rPr lang="en-US" u="sng" dirty="0"/>
              <a:t>Between-subject</a:t>
            </a:r>
            <a:r>
              <a:rPr lang="en-US" dirty="0"/>
              <a:t>: between-subject prediction of the mean of one variable given the means of other variables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C1B70F-272A-49B1-97B6-E47909C1F8C3}"/>
              </a:ext>
            </a:extLst>
          </p:cNvPr>
          <p:cNvSpPr txBox="1"/>
          <p:nvPr/>
        </p:nvSpPr>
        <p:spPr>
          <a:xfrm>
            <a:off x="609600" y="6400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Bringmann</a:t>
            </a:r>
            <a:r>
              <a:rPr lang="en-US" dirty="0"/>
              <a:t> et al., 2013; Epskamp et al., 2012; Epskamp, </a:t>
            </a:r>
            <a:r>
              <a:rPr lang="en-US" dirty="0" err="1"/>
              <a:t>Waldorp</a:t>
            </a:r>
            <a:r>
              <a:rPr lang="en-US" dirty="0"/>
              <a:t>, &amp; </a:t>
            </a:r>
            <a:r>
              <a:rPr lang="en-US" dirty="0" err="1"/>
              <a:t>Mottus</a:t>
            </a:r>
            <a:r>
              <a:rPr lang="en-US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77339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Data Analytic Procedures: Individual 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30020"/>
            <a:ext cx="8229600" cy="4937760"/>
          </a:xfrm>
        </p:spPr>
        <p:txBody>
          <a:bodyPr/>
          <a:lstStyle/>
          <a:p>
            <a:r>
              <a:rPr lang="en-US" dirty="0"/>
              <a:t>We created temporal and contemporaneous networks for 3 individuals each with AN</a:t>
            </a:r>
          </a:p>
          <a:p>
            <a:pPr lvl="1"/>
            <a:r>
              <a:rPr lang="en-US" dirty="0"/>
              <a:t>We estimated the networks using the </a:t>
            </a:r>
            <a:r>
              <a:rPr lang="en-US" dirty="0" err="1"/>
              <a:t>graphicalVAR</a:t>
            </a:r>
            <a:r>
              <a:rPr lang="en-US" dirty="0"/>
              <a:t> package for R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C1B70F-272A-49B1-97B6-E47909C1F8C3}"/>
              </a:ext>
            </a:extLst>
          </p:cNvPr>
          <p:cNvSpPr txBox="1"/>
          <p:nvPr/>
        </p:nvSpPr>
        <p:spPr>
          <a:xfrm>
            <a:off x="762000" y="6454801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Wild, et al., 2010; Epskamp et al., 2012; Epskamp, et al., in press</a:t>
            </a:r>
          </a:p>
        </p:txBody>
      </p:sp>
    </p:spTree>
    <p:extLst>
      <p:ext uri="{BB962C8B-B14F-4D97-AF65-F5344CB8AC3E}">
        <p14:creationId xmlns:p14="http://schemas.microsoft.com/office/powerpoint/2010/main" val="2072980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DB4AC-15D3-459D-975C-7B4D14190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Analytic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B1702-90E3-4570-A777-4E385A1A86A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Centrality was calculated using the </a:t>
            </a:r>
            <a:r>
              <a:rPr lang="en-US" dirty="0" err="1"/>
              <a:t>centralityPlot</a:t>
            </a:r>
            <a:r>
              <a:rPr lang="en-US" dirty="0"/>
              <a:t> and </a:t>
            </a:r>
            <a:r>
              <a:rPr lang="en-US" dirty="0" err="1"/>
              <a:t>centralityTable</a:t>
            </a:r>
            <a:r>
              <a:rPr lang="en-US" dirty="0"/>
              <a:t> functions in </a:t>
            </a:r>
            <a:r>
              <a:rPr lang="en-US" dirty="0" err="1"/>
              <a:t>qgraph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Strength (Degree) - sum of all absolute edge weights of edges connected to a given node</a:t>
            </a:r>
          </a:p>
          <a:p>
            <a:pPr lvl="1"/>
            <a:r>
              <a:rPr lang="en-US" dirty="0" err="1"/>
              <a:t>InDegree</a:t>
            </a:r>
            <a:r>
              <a:rPr lang="en-US" dirty="0"/>
              <a:t> – sum of connections pointing towards the focal symptom </a:t>
            </a:r>
          </a:p>
          <a:p>
            <a:pPr lvl="2"/>
            <a:r>
              <a:rPr lang="en-US" dirty="0"/>
              <a:t>indicates how many incoming arrows a symptom receives from the directly connected symptom</a:t>
            </a:r>
          </a:p>
          <a:p>
            <a:pPr lvl="1"/>
            <a:r>
              <a:rPr lang="en-US" dirty="0" err="1"/>
              <a:t>OutDegree</a:t>
            </a:r>
            <a:r>
              <a:rPr lang="en-US" dirty="0"/>
              <a:t> – sum of connections pointing from the focal symptom to other symptoms</a:t>
            </a:r>
          </a:p>
          <a:p>
            <a:pPr lvl="2"/>
            <a:r>
              <a:rPr lang="en-US" dirty="0"/>
              <a:t>indicates how many outgoing arrows or how much information a symptom sends to other symptoms it is directly connected to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D81E12-0145-47A1-B088-434259C6C364}"/>
              </a:ext>
            </a:extLst>
          </p:cNvPr>
          <p:cNvSpPr txBox="1"/>
          <p:nvPr/>
        </p:nvSpPr>
        <p:spPr>
          <a:xfrm>
            <a:off x="609600" y="6400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Fried et al., 2017; </a:t>
            </a:r>
            <a:r>
              <a:rPr lang="en-US" dirty="0" err="1"/>
              <a:t>Opsahl</a:t>
            </a:r>
            <a:r>
              <a:rPr lang="en-US" dirty="0"/>
              <a:t>,  </a:t>
            </a:r>
            <a:r>
              <a:rPr lang="en-US" dirty="0" err="1"/>
              <a:t>Agneessens</a:t>
            </a:r>
            <a:r>
              <a:rPr lang="en-US" dirty="0"/>
              <a:t>, &amp; </a:t>
            </a:r>
            <a:r>
              <a:rPr lang="en-US" dirty="0" err="1"/>
              <a:t>Skvoretz</a:t>
            </a:r>
            <a:r>
              <a:rPr lang="en-US" dirty="0"/>
              <a:t>, 2010</a:t>
            </a:r>
          </a:p>
        </p:txBody>
      </p:sp>
    </p:spTree>
    <p:extLst>
      <p:ext uri="{BB962C8B-B14F-4D97-AF65-F5344CB8AC3E}">
        <p14:creationId xmlns:p14="http://schemas.microsoft.com/office/powerpoint/2010/main" val="189088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2141E14-3944-4CE0-AC20-E71C3729E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"/>
            <a:ext cx="5943600" cy="60966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7FBF31-2129-4316-AA09-9C784FDF154F}"/>
              </a:ext>
            </a:extLst>
          </p:cNvPr>
          <p:cNvSpPr txBox="1"/>
          <p:nvPr/>
        </p:nvSpPr>
        <p:spPr>
          <a:xfrm>
            <a:off x="228600" y="304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1. Temporal network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158FF6A-3DF3-46CD-BCE5-B851EDA941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04800"/>
            <a:ext cx="1511300" cy="95833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8C895DE-5534-450F-8F31-837AFDA78F45}"/>
              </a:ext>
            </a:extLst>
          </p:cNvPr>
          <p:cNvSpPr txBox="1"/>
          <p:nvPr/>
        </p:nvSpPr>
        <p:spPr>
          <a:xfrm>
            <a:off x="723900" y="63347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Edges that were not significantly different from zero were removed from the networks.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B801B7-BDB3-442A-B30D-32C2A9B1D9AD}"/>
              </a:ext>
            </a:extLst>
          </p:cNvPr>
          <p:cNvSpPr txBox="1"/>
          <p:nvPr/>
        </p:nvSpPr>
        <p:spPr>
          <a:xfrm>
            <a:off x="6858000" y="4495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86498E-863C-43C2-9395-8961019847EF}"/>
              </a:ext>
            </a:extLst>
          </p:cNvPr>
          <p:cNvSpPr txBox="1"/>
          <p:nvPr/>
        </p:nvSpPr>
        <p:spPr>
          <a:xfrm>
            <a:off x="3505200" y="5941271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FA45FD-EBB0-4D7D-9A57-CBB4C2993F21}"/>
              </a:ext>
            </a:extLst>
          </p:cNvPr>
          <p:cNvSpPr txBox="1"/>
          <p:nvPr/>
        </p:nvSpPr>
        <p:spPr>
          <a:xfrm>
            <a:off x="1189121" y="477263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3A907E-3655-4642-A465-20DBA3551A69}"/>
              </a:ext>
            </a:extLst>
          </p:cNvPr>
          <p:cNvSpPr txBox="1"/>
          <p:nvPr/>
        </p:nvSpPr>
        <p:spPr>
          <a:xfrm>
            <a:off x="731921" y="256949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8BB590-7416-4721-9A1B-9B1ABCA34C58}"/>
              </a:ext>
            </a:extLst>
          </p:cNvPr>
          <p:cNvSpPr txBox="1"/>
          <p:nvPr/>
        </p:nvSpPr>
        <p:spPr>
          <a:xfrm>
            <a:off x="4114800" y="-3048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.22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CEEA88-6FE4-4EC4-B032-46E8B0F87457}"/>
              </a:ext>
            </a:extLst>
          </p:cNvPr>
          <p:cNvSpPr txBox="1"/>
          <p:nvPr/>
        </p:nvSpPr>
        <p:spPr>
          <a:xfrm>
            <a:off x="4724400" y="1600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827038-BA11-422A-9C45-52804F8FC7D6}"/>
              </a:ext>
            </a:extLst>
          </p:cNvPr>
          <p:cNvSpPr txBox="1"/>
          <p:nvPr/>
        </p:nvSpPr>
        <p:spPr>
          <a:xfrm>
            <a:off x="2951747" y="982629"/>
            <a:ext cx="55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-.11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E51109-91D9-4FBC-9D12-60B6F498063C}"/>
              </a:ext>
            </a:extLst>
          </p:cNvPr>
          <p:cNvSpPr txBox="1"/>
          <p:nvPr/>
        </p:nvSpPr>
        <p:spPr>
          <a:xfrm>
            <a:off x="3276600" y="1801621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56F228-3690-49D7-9130-0D174FAAEF2F}"/>
              </a:ext>
            </a:extLst>
          </p:cNvPr>
          <p:cNvSpPr txBox="1"/>
          <p:nvPr/>
        </p:nvSpPr>
        <p:spPr>
          <a:xfrm>
            <a:off x="4486175" y="52024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81E2B2-7032-4C16-82F9-BED5A3EEA1B8}"/>
              </a:ext>
            </a:extLst>
          </p:cNvPr>
          <p:cNvSpPr txBox="1"/>
          <p:nvPr/>
        </p:nvSpPr>
        <p:spPr>
          <a:xfrm>
            <a:off x="4072288" y="145032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.09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D52D27-F36E-4B7A-A3EC-C2C5C3CA7A0A}"/>
              </a:ext>
            </a:extLst>
          </p:cNvPr>
          <p:cNvSpPr txBox="1"/>
          <p:nvPr/>
        </p:nvSpPr>
        <p:spPr>
          <a:xfrm>
            <a:off x="2209800" y="226171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897A40-AE1A-4557-8EBA-B559229BA7CC}"/>
              </a:ext>
            </a:extLst>
          </p:cNvPr>
          <p:cNvSpPr txBox="1"/>
          <p:nvPr/>
        </p:nvSpPr>
        <p:spPr>
          <a:xfrm>
            <a:off x="4249152" y="1045078"/>
            <a:ext cx="639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-.09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F6C5377-EDFD-44B9-BB34-B5B5BE322943}"/>
              </a:ext>
            </a:extLst>
          </p:cNvPr>
          <p:cNvSpPr txBox="1"/>
          <p:nvPr/>
        </p:nvSpPr>
        <p:spPr>
          <a:xfrm>
            <a:off x="1905000" y="3350567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.10</a:t>
            </a:r>
          </a:p>
        </p:txBody>
      </p:sp>
    </p:spTree>
    <p:extLst>
      <p:ext uri="{BB962C8B-B14F-4D97-AF65-F5344CB8AC3E}">
        <p14:creationId xmlns:p14="http://schemas.microsoft.com/office/powerpoint/2010/main" val="928027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DC2AC5-8F08-46A7-9420-C60B94043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17" y="418452"/>
            <a:ext cx="6172200" cy="5943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53D0F7-F589-4612-81A8-944B6AEE9FFB}"/>
              </a:ext>
            </a:extLst>
          </p:cNvPr>
          <p:cNvSpPr txBox="1"/>
          <p:nvPr/>
        </p:nvSpPr>
        <p:spPr>
          <a:xfrm>
            <a:off x="76200" y="152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2. Contemporaneous network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1E18D-42AD-4BEC-BB99-321477D67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19564"/>
            <a:ext cx="1511300" cy="9583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B233B7-912A-450F-AFE1-FCE16D8B7142}"/>
              </a:ext>
            </a:extLst>
          </p:cNvPr>
          <p:cNvSpPr txBox="1"/>
          <p:nvPr/>
        </p:nvSpPr>
        <p:spPr>
          <a:xfrm>
            <a:off x="723900" y="63347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Edges that were not significantly different from zero were removed from the networks.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778E4D-25FA-45FC-9FF9-DE3EB9EE4ABA}"/>
              </a:ext>
            </a:extLst>
          </p:cNvPr>
          <p:cNvSpPr txBox="1"/>
          <p:nvPr/>
        </p:nvSpPr>
        <p:spPr>
          <a:xfrm>
            <a:off x="2362200" y="716346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.36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2AA32F-83FD-4C05-A065-46669BD157B0}"/>
              </a:ext>
            </a:extLst>
          </p:cNvPr>
          <p:cNvSpPr txBox="1"/>
          <p:nvPr/>
        </p:nvSpPr>
        <p:spPr>
          <a:xfrm>
            <a:off x="1721318" y="19812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-.21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C80ED1-5DCF-4E24-B6BA-EAC269496897}"/>
              </a:ext>
            </a:extLst>
          </p:cNvPr>
          <p:cNvSpPr txBox="1"/>
          <p:nvPr/>
        </p:nvSpPr>
        <p:spPr>
          <a:xfrm>
            <a:off x="3473517" y="1254637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.30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4290BB-702D-4208-80CF-04DC3A91EB70}"/>
              </a:ext>
            </a:extLst>
          </p:cNvPr>
          <p:cNvSpPr txBox="1"/>
          <p:nvPr/>
        </p:nvSpPr>
        <p:spPr>
          <a:xfrm>
            <a:off x="4876800" y="127789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.46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8C77D4-4D9C-4204-8B35-B0257E6F43BE}"/>
              </a:ext>
            </a:extLst>
          </p:cNvPr>
          <p:cNvSpPr txBox="1"/>
          <p:nvPr/>
        </p:nvSpPr>
        <p:spPr>
          <a:xfrm>
            <a:off x="43434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C566B8-6AC6-41C1-897A-E13CA6F2B4E4}"/>
              </a:ext>
            </a:extLst>
          </p:cNvPr>
          <p:cNvSpPr txBox="1"/>
          <p:nvPr/>
        </p:nvSpPr>
        <p:spPr>
          <a:xfrm>
            <a:off x="4092341" y="56641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59F6E2-B477-46B1-BCB4-CD5307779D6E}"/>
              </a:ext>
            </a:extLst>
          </p:cNvPr>
          <p:cNvSpPr txBox="1"/>
          <p:nvPr/>
        </p:nvSpPr>
        <p:spPr>
          <a:xfrm>
            <a:off x="4778141" y="4385101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B23605-1844-4891-A1D9-3D6499511424}"/>
              </a:ext>
            </a:extLst>
          </p:cNvPr>
          <p:cNvSpPr txBox="1"/>
          <p:nvPr/>
        </p:nvSpPr>
        <p:spPr>
          <a:xfrm>
            <a:off x="3447850" y="4846217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.16</a:t>
            </a:r>
          </a:p>
        </p:txBody>
      </p:sp>
    </p:spTree>
    <p:extLst>
      <p:ext uri="{BB962C8B-B14F-4D97-AF65-F5344CB8AC3E}">
        <p14:creationId xmlns:p14="http://schemas.microsoft.com/office/powerpoint/2010/main" val="333920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1BA42E-A0F3-42E9-8032-1F53753A4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"/>
            <a:ext cx="6248400" cy="61819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A2C1F05-25B7-4734-BCE9-EF31B9E4E4E1}"/>
              </a:ext>
            </a:extLst>
          </p:cNvPr>
          <p:cNvSpPr txBox="1"/>
          <p:nvPr/>
        </p:nvSpPr>
        <p:spPr>
          <a:xfrm>
            <a:off x="152400" y="152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3. Between-subjects network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222A99-8BC8-4F45-B814-6A1F82EA0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408" y="319564"/>
            <a:ext cx="1511300" cy="9583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933FEE-97A1-4096-B593-772F803F2F78}"/>
              </a:ext>
            </a:extLst>
          </p:cNvPr>
          <p:cNvSpPr txBox="1"/>
          <p:nvPr/>
        </p:nvSpPr>
        <p:spPr>
          <a:xfrm>
            <a:off x="723900" y="63347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Edges that were not significantly different from zero were removed from the networks.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B3BB83-613F-4599-B717-A1D00270D599}"/>
              </a:ext>
            </a:extLst>
          </p:cNvPr>
          <p:cNvSpPr txBox="1"/>
          <p:nvPr/>
        </p:nvSpPr>
        <p:spPr>
          <a:xfrm>
            <a:off x="4572000" y="1371600"/>
            <a:ext cx="487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.37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ECACDB-B976-4937-8215-49FC8CD933DC}"/>
              </a:ext>
            </a:extLst>
          </p:cNvPr>
          <p:cNvSpPr txBox="1"/>
          <p:nvPr/>
        </p:nvSpPr>
        <p:spPr>
          <a:xfrm>
            <a:off x="3429000" y="1905000"/>
            <a:ext cx="563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-.31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FC3D91-DB18-47C2-A983-E1158E059B06}"/>
              </a:ext>
            </a:extLst>
          </p:cNvPr>
          <p:cNvSpPr txBox="1"/>
          <p:nvPr/>
        </p:nvSpPr>
        <p:spPr>
          <a:xfrm>
            <a:off x="2590800" y="970121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62EE9E-B93A-4ABC-85F2-5D63A5F5E455}"/>
              </a:ext>
            </a:extLst>
          </p:cNvPr>
          <p:cNvSpPr txBox="1"/>
          <p:nvPr/>
        </p:nvSpPr>
        <p:spPr>
          <a:xfrm>
            <a:off x="59436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.56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6B893A-F380-4BA3-8587-2CCBDFB649AC}"/>
              </a:ext>
            </a:extLst>
          </p:cNvPr>
          <p:cNvSpPr txBox="1"/>
          <p:nvPr/>
        </p:nvSpPr>
        <p:spPr>
          <a:xfrm>
            <a:off x="5829300" y="3810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.34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0665F5-C419-46A2-B262-E4D2E0E439CA}"/>
              </a:ext>
            </a:extLst>
          </p:cNvPr>
          <p:cNvSpPr txBox="1"/>
          <p:nvPr/>
        </p:nvSpPr>
        <p:spPr>
          <a:xfrm>
            <a:off x="5661660" y="1422364"/>
            <a:ext cx="639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.40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7F6FFA-BEF5-4474-93F8-CB5132ADA2C4}"/>
              </a:ext>
            </a:extLst>
          </p:cNvPr>
          <p:cNvSpPr txBox="1"/>
          <p:nvPr/>
        </p:nvSpPr>
        <p:spPr>
          <a:xfrm>
            <a:off x="1524000" y="224807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.26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960472-58E7-4366-8270-EA1F5E2F23B9}"/>
              </a:ext>
            </a:extLst>
          </p:cNvPr>
          <p:cNvSpPr txBox="1"/>
          <p:nvPr/>
        </p:nvSpPr>
        <p:spPr>
          <a:xfrm>
            <a:off x="3393707" y="5486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.39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AA631D-0BC1-4C61-A52B-4F92B9EBDFFA}"/>
              </a:ext>
            </a:extLst>
          </p:cNvPr>
          <p:cNvSpPr txBox="1"/>
          <p:nvPr/>
        </p:nvSpPr>
        <p:spPr>
          <a:xfrm>
            <a:off x="4830679" y="5029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.45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28FAF3-0EC7-4EB4-991D-67765322623E}"/>
              </a:ext>
            </a:extLst>
          </p:cNvPr>
          <p:cNvSpPr txBox="1"/>
          <p:nvPr/>
        </p:nvSpPr>
        <p:spPr>
          <a:xfrm>
            <a:off x="4267200" y="362723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.32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F661A2-95C0-4C3F-B2C3-7BB29372553B}"/>
              </a:ext>
            </a:extLst>
          </p:cNvPr>
          <p:cNvSpPr txBox="1"/>
          <p:nvPr/>
        </p:nvSpPr>
        <p:spPr>
          <a:xfrm>
            <a:off x="4830679" y="310509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-.30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F35231-C002-48BE-968C-BD06181CC2BC}"/>
              </a:ext>
            </a:extLst>
          </p:cNvPr>
          <p:cNvSpPr txBox="1"/>
          <p:nvPr/>
        </p:nvSpPr>
        <p:spPr>
          <a:xfrm>
            <a:off x="4343400" y="234552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.37</a:t>
            </a:r>
          </a:p>
        </p:txBody>
      </p:sp>
    </p:spTree>
    <p:extLst>
      <p:ext uri="{BB962C8B-B14F-4D97-AF65-F5344CB8AC3E}">
        <p14:creationId xmlns:p14="http://schemas.microsoft.com/office/powerpoint/2010/main" val="4000242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947C0-1B1C-4A97-BF33-0BB84188B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A88B3-AF42-4EAF-8F76-A8C4E66525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Symptoms with highest centrality (strength)</a:t>
            </a:r>
          </a:p>
          <a:p>
            <a:pPr lvl="1"/>
            <a:r>
              <a:rPr lang="en-US" u="sng" dirty="0"/>
              <a:t>Temporal network:</a:t>
            </a:r>
          </a:p>
          <a:p>
            <a:pPr lvl="2"/>
            <a:r>
              <a:rPr lang="en-US" dirty="0"/>
              <a:t>Desire to be thin (</a:t>
            </a:r>
            <a:r>
              <a:rPr lang="en-US" dirty="0" err="1"/>
              <a:t>inStrength</a:t>
            </a:r>
            <a:r>
              <a:rPr lang="en-US" dirty="0"/>
              <a:t> = 1.45)</a:t>
            </a:r>
          </a:p>
          <a:p>
            <a:pPr lvl="2"/>
            <a:r>
              <a:rPr lang="en-US" dirty="0"/>
              <a:t>Body checking (</a:t>
            </a:r>
            <a:r>
              <a:rPr lang="en-US" dirty="0" err="1"/>
              <a:t>InStrength</a:t>
            </a:r>
            <a:r>
              <a:rPr lang="en-US" dirty="0"/>
              <a:t> = 1.18)</a:t>
            </a:r>
          </a:p>
          <a:p>
            <a:pPr lvl="2"/>
            <a:r>
              <a:rPr lang="en-US" dirty="0"/>
              <a:t>Exercise (</a:t>
            </a:r>
            <a:r>
              <a:rPr lang="en-US" dirty="0" err="1"/>
              <a:t>OutStrength</a:t>
            </a:r>
            <a:r>
              <a:rPr lang="en-US" dirty="0"/>
              <a:t> = 1.82)</a:t>
            </a:r>
          </a:p>
          <a:p>
            <a:pPr lvl="2"/>
            <a:r>
              <a:rPr lang="en-US" dirty="0"/>
              <a:t>Binge eating (</a:t>
            </a:r>
            <a:r>
              <a:rPr lang="en-US" dirty="0" err="1"/>
              <a:t>OutStrength</a:t>
            </a:r>
            <a:r>
              <a:rPr lang="en-US" dirty="0"/>
              <a:t> = 1.33)</a:t>
            </a:r>
          </a:p>
          <a:p>
            <a:pPr lvl="1"/>
            <a:r>
              <a:rPr lang="en-US" u="sng" dirty="0"/>
              <a:t>Contemporaneous network:</a:t>
            </a:r>
          </a:p>
          <a:p>
            <a:pPr lvl="2"/>
            <a:r>
              <a:rPr lang="en-US" dirty="0"/>
              <a:t>Desire to be thin (Strength = 1.62)</a:t>
            </a:r>
          </a:p>
          <a:p>
            <a:pPr lvl="2"/>
            <a:r>
              <a:rPr lang="en-US" dirty="0"/>
              <a:t>Thinking about dieting (Strength = 1.23)</a:t>
            </a:r>
          </a:p>
          <a:p>
            <a:pPr lvl="2"/>
            <a:r>
              <a:rPr lang="en-US" dirty="0"/>
              <a:t>Fear of weight gain (Strength = 0.61)</a:t>
            </a:r>
          </a:p>
          <a:p>
            <a:pPr lvl="1"/>
            <a:r>
              <a:rPr lang="en-US" u="sng" dirty="0"/>
              <a:t>Between-Subjects network:</a:t>
            </a:r>
          </a:p>
          <a:p>
            <a:pPr lvl="2"/>
            <a:r>
              <a:rPr lang="en-US" dirty="0"/>
              <a:t>Desire to be thin (Strength = 2.13)</a:t>
            </a:r>
          </a:p>
          <a:p>
            <a:pPr lvl="2"/>
            <a:r>
              <a:rPr lang="en-US" dirty="0"/>
              <a:t>Restriction (Strength = 1.04)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60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72A819-A367-443A-80C5-99C742882B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90800"/>
            <a:ext cx="2514600" cy="3352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55EE724-1594-4010-8A1A-460823D4F21D}"/>
              </a:ext>
            </a:extLst>
          </p:cNvPr>
          <p:cNvSpPr/>
          <p:nvPr/>
        </p:nvSpPr>
        <p:spPr>
          <a:xfrm>
            <a:off x="1469687" y="1301402"/>
            <a:ext cx="6448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Temporal networks for 3 individuals each with 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7B99B0-992F-48E2-BEEB-05C03EFCE342}"/>
              </a:ext>
            </a:extLst>
          </p:cNvPr>
          <p:cNvSpPr/>
          <p:nvPr/>
        </p:nvSpPr>
        <p:spPr>
          <a:xfrm>
            <a:off x="3139032" y="1244600"/>
            <a:ext cx="1371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9FE562-D22C-48B6-89AC-0D47AB8EE8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543" y="2590800"/>
            <a:ext cx="2590799" cy="3352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4C91045-134E-455D-BBF0-F782FEBACC17}"/>
              </a:ext>
            </a:extLst>
          </p:cNvPr>
          <p:cNvSpPr txBox="1"/>
          <p:nvPr/>
        </p:nvSpPr>
        <p:spPr>
          <a:xfrm>
            <a:off x="1219200" y="2133600"/>
            <a:ext cx="1025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Person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4AEDCD-8C86-4B0A-8A72-1FBD53705704}"/>
              </a:ext>
            </a:extLst>
          </p:cNvPr>
          <p:cNvSpPr txBox="1"/>
          <p:nvPr/>
        </p:nvSpPr>
        <p:spPr>
          <a:xfrm>
            <a:off x="3945096" y="2133600"/>
            <a:ext cx="1025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Person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5CED9C-DC6A-4E30-BAA4-E214561E21B0}"/>
              </a:ext>
            </a:extLst>
          </p:cNvPr>
          <p:cNvSpPr txBox="1"/>
          <p:nvPr/>
        </p:nvSpPr>
        <p:spPr>
          <a:xfrm>
            <a:off x="6905338" y="2133600"/>
            <a:ext cx="1025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Person 3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EA88DAC1-C1C5-4A94-9A34-3EC07795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676" y="165100"/>
            <a:ext cx="8229600" cy="91440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88F109-482D-428B-B83C-3F5C23BB4B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895" y="2590800"/>
            <a:ext cx="2734415" cy="3352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5430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C85A4C-4FC6-4BEC-9D30-FBA35372BDAB}"/>
              </a:ext>
            </a:extLst>
          </p:cNvPr>
          <p:cNvSpPr/>
          <p:nvPr/>
        </p:nvSpPr>
        <p:spPr>
          <a:xfrm>
            <a:off x="1179901" y="1143000"/>
            <a:ext cx="7659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Contemporaneous networks for 3 individuals each with 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2BA433-8CF6-4BB4-9883-DC36D33A4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83" y="2057400"/>
            <a:ext cx="2698294" cy="336708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037ECB-F5C6-4FD6-9996-BE3D45CDFD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012" y="2057400"/>
            <a:ext cx="2590800" cy="336708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6BE765-0DD1-4758-A33A-DD798817AB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747" y="2057400"/>
            <a:ext cx="2693096" cy="33670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8A5034-A6B2-4DA5-8117-8C2695764A12}"/>
              </a:ext>
            </a:extLst>
          </p:cNvPr>
          <p:cNvSpPr txBox="1"/>
          <p:nvPr/>
        </p:nvSpPr>
        <p:spPr>
          <a:xfrm>
            <a:off x="1179901" y="1623809"/>
            <a:ext cx="1025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Person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F724EC-4D62-45D6-8D02-2F94CA2594D0}"/>
              </a:ext>
            </a:extLst>
          </p:cNvPr>
          <p:cNvSpPr txBox="1"/>
          <p:nvPr/>
        </p:nvSpPr>
        <p:spPr>
          <a:xfrm>
            <a:off x="4059396" y="1623809"/>
            <a:ext cx="1025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Person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CD3629-9846-41D0-AA4E-62C7F999B192}"/>
              </a:ext>
            </a:extLst>
          </p:cNvPr>
          <p:cNvSpPr txBox="1"/>
          <p:nvPr/>
        </p:nvSpPr>
        <p:spPr>
          <a:xfrm>
            <a:off x="7131692" y="1644356"/>
            <a:ext cx="1025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Person 3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4529EB-1B79-47F4-B7B5-C791769A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369DCE-4360-4D62-9485-C6DC813ED0B8}"/>
              </a:ext>
            </a:extLst>
          </p:cNvPr>
          <p:cNvSpPr txBox="1"/>
          <p:nvPr/>
        </p:nvSpPr>
        <p:spPr>
          <a:xfrm>
            <a:off x="6297747" y="5603379"/>
            <a:ext cx="26176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Restrict (Strength = 1.67)</a:t>
            </a:r>
          </a:p>
          <a:p>
            <a:r>
              <a:rPr lang="en-US" sz="1400" dirty="0"/>
              <a:t>Think about overeating (Strength = 0.44)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7E2916-9E86-4784-8DC8-864946F74057}"/>
              </a:ext>
            </a:extLst>
          </p:cNvPr>
          <p:cNvSpPr txBox="1"/>
          <p:nvPr/>
        </p:nvSpPr>
        <p:spPr>
          <a:xfrm>
            <a:off x="3581400" y="5603379"/>
            <a:ext cx="2617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Binge (Strength = 1.61)</a:t>
            </a:r>
          </a:p>
          <a:p>
            <a:r>
              <a:rPr lang="en-US" sz="1400" dirty="0"/>
              <a:t>Exercise (Strength = 0.78)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2E60B7-D315-4F53-86FA-A88FD453DF11}"/>
              </a:ext>
            </a:extLst>
          </p:cNvPr>
          <p:cNvSpPr txBox="1"/>
          <p:nvPr/>
        </p:nvSpPr>
        <p:spPr>
          <a:xfrm>
            <a:off x="457200" y="5615612"/>
            <a:ext cx="2617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Think about dieting (Strength = 1.90)</a:t>
            </a:r>
          </a:p>
        </p:txBody>
      </p:sp>
    </p:spTree>
    <p:extLst>
      <p:ext uri="{BB962C8B-B14F-4D97-AF65-F5344CB8AC3E}">
        <p14:creationId xmlns:p14="http://schemas.microsoft.com/office/powerpoint/2010/main" val="388406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Heterogeneity in Eating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Traditionally, EDs characterized as distinct categorical disorders</a:t>
            </a:r>
          </a:p>
          <a:p>
            <a:pPr lvl="1"/>
            <a:r>
              <a:rPr lang="en-US" dirty="0"/>
              <a:t>Anorexia nervosa (AN)</a:t>
            </a:r>
          </a:p>
          <a:p>
            <a:pPr lvl="1"/>
            <a:r>
              <a:rPr lang="en-US" dirty="0"/>
              <a:t>Bulimia nervosa (BN)</a:t>
            </a:r>
          </a:p>
          <a:p>
            <a:pPr lvl="1"/>
            <a:r>
              <a:rPr lang="en-US" dirty="0"/>
              <a:t>Binge eating disorder (BED)</a:t>
            </a:r>
          </a:p>
          <a:p>
            <a:pPr lvl="1"/>
            <a:r>
              <a:rPr lang="en-US" dirty="0"/>
              <a:t>Other specified feeding and eating disorders (OSFED)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There is significant heterogeneity in the eating disorders</a:t>
            </a:r>
          </a:p>
          <a:p>
            <a:pPr lvl="1"/>
            <a:r>
              <a:rPr lang="en-US" dirty="0"/>
              <a:t>Most fall into OSFED category</a:t>
            </a:r>
          </a:p>
          <a:p>
            <a:pPr lvl="1"/>
            <a:r>
              <a:rPr lang="en-US" dirty="0"/>
              <a:t>No baseline predictors of outcomes (besides duration of illness and age of onset)</a:t>
            </a:r>
          </a:p>
          <a:p>
            <a:pPr lvl="1"/>
            <a:r>
              <a:rPr lang="en-US" dirty="0"/>
              <a:t>Some recover – some do not</a:t>
            </a:r>
          </a:p>
          <a:p>
            <a:pPr lvl="1"/>
            <a:r>
              <a:rPr lang="en-US" dirty="0"/>
              <a:t>Why?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3362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Dalle</a:t>
            </a:r>
            <a:r>
              <a:rPr lang="en-US" dirty="0"/>
              <a:t> 2010; Keel &amp; Brown,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 are tentative!</a:t>
            </a:r>
          </a:p>
          <a:p>
            <a:pPr lvl="1"/>
            <a:r>
              <a:rPr lang="en-US" dirty="0"/>
              <a:t>Not enough data points</a:t>
            </a:r>
          </a:p>
          <a:p>
            <a:pPr lvl="1"/>
            <a:endParaRPr lang="en-US" dirty="0"/>
          </a:p>
          <a:p>
            <a:r>
              <a:rPr lang="en-US" dirty="0"/>
              <a:t>All three networks</a:t>
            </a:r>
          </a:p>
          <a:p>
            <a:pPr lvl="1"/>
            <a:r>
              <a:rPr lang="en-US" dirty="0"/>
              <a:t>Desire to be thin was most central</a:t>
            </a:r>
          </a:p>
          <a:p>
            <a:pPr lvl="1"/>
            <a:r>
              <a:rPr lang="en-US" dirty="0"/>
              <a:t>Cognitions overall are more central</a:t>
            </a:r>
          </a:p>
          <a:p>
            <a:pPr marL="594360" lvl="2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BE1671-54DE-41D3-AE12-BD9997BD14F5}"/>
              </a:ext>
            </a:extLst>
          </p:cNvPr>
          <p:cNvSpPr txBox="1"/>
          <p:nvPr/>
        </p:nvSpPr>
        <p:spPr>
          <a:xfrm>
            <a:off x="609600" y="6400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Levinson et al. (2017). </a:t>
            </a:r>
            <a:r>
              <a:rPr lang="en-US" i="1" dirty="0"/>
              <a:t>Journal of Abnormal Psychology</a:t>
            </a:r>
          </a:p>
        </p:txBody>
      </p:sp>
    </p:spTree>
    <p:extLst>
      <p:ext uri="{BB962C8B-B14F-4D97-AF65-F5344CB8AC3E}">
        <p14:creationId xmlns:p14="http://schemas.microsoft.com/office/powerpoint/2010/main" val="1500421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C61E7-758F-49A9-86ED-A5F1B9804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network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AA24A7C-D28F-4E36-9EE3-99E5D24614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36158" cy="4937760"/>
          </a:xfrm>
        </p:spPr>
        <p:txBody>
          <a:bodyPr/>
          <a:lstStyle/>
          <a:p>
            <a:r>
              <a:rPr lang="en-US" dirty="0"/>
              <a:t>Over ~4 hours</a:t>
            </a:r>
          </a:p>
          <a:p>
            <a:r>
              <a:rPr lang="en-US" dirty="0"/>
              <a:t>Desire to be thin is essential part of the chain of behaviors in temporal network</a:t>
            </a:r>
          </a:p>
          <a:p>
            <a:r>
              <a:rPr lang="en-US" dirty="0"/>
              <a:t>Other cognitions (fear of weight gain, thinking about dieting, fear of over-eating) are not driving behaviors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B4C067-E820-4E84-80C7-C0B95F25A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758" y="1143000"/>
            <a:ext cx="378864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75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4E6146-9216-406D-A6C2-7D655D379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705" y="1219200"/>
            <a:ext cx="3938663" cy="3962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AF9BFB-B607-4E05-889C-99FD5847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Contemporaneous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CB191-1966-4860-AC9E-D346B41E09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199" y="1219200"/>
            <a:ext cx="4293505" cy="4937760"/>
          </a:xfrm>
        </p:spPr>
        <p:txBody>
          <a:bodyPr>
            <a:normAutofit/>
          </a:bodyPr>
          <a:lstStyle/>
          <a:p>
            <a:r>
              <a:rPr lang="en-US" dirty="0"/>
              <a:t>Binge eating and vomiting are on the periphery</a:t>
            </a:r>
          </a:p>
          <a:p>
            <a:pPr lvl="1"/>
            <a:r>
              <a:rPr lang="en-US" dirty="0"/>
              <a:t>Cognitions grouped together</a:t>
            </a:r>
          </a:p>
          <a:p>
            <a:pPr lvl="2"/>
            <a:r>
              <a:rPr lang="en-US" dirty="0"/>
              <a:t>Is desire to be thin ‘surface cognition’ driving behaviors</a:t>
            </a:r>
          </a:p>
          <a:p>
            <a:pPr lvl="2"/>
            <a:r>
              <a:rPr lang="en-US" dirty="0"/>
              <a:t>Do other cognitions stem from desire to be thin?</a:t>
            </a:r>
          </a:p>
          <a:p>
            <a:pPr lvl="1"/>
            <a:r>
              <a:rPr lang="en-US" dirty="0"/>
              <a:t>Behaviors grouped together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20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99CE-69C4-47F0-BCDF-FD3EA2B11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Between-subjects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662A1-FDDA-4CF2-88AA-0EFEDE20EB6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199" y="1219200"/>
            <a:ext cx="3739533" cy="4937760"/>
          </a:xfrm>
        </p:spPr>
        <p:txBody>
          <a:bodyPr/>
          <a:lstStyle/>
          <a:p>
            <a:r>
              <a:rPr lang="en-US" dirty="0"/>
              <a:t>Desire for thinness, fear of weight gain, thinking about dieting very strongly correlated</a:t>
            </a:r>
          </a:p>
          <a:p>
            <a:pPr lvl="2"/>
            <a:r>
              <a:rPr lang="en-US" dirty="0"/>
              <a:t>Cascade effect?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47A6FF-6760-4FC2-92BD-AF2111115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733" y="1143000"/>
            <a:ext cx="439008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77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Eating disorders are heterogeneous!</a:t>
            </a:r>
          </a:p>
          <a:p>
            <a:r>
              <a:rPr lang="en-US" dirty="0"/>
              <a:t>Person 1: thinking about dieting</a:t>
            </a:r>
          </a:p>
          <a:p>
            <a:pPr lvl="1"/>
            <a:r>
              <a:rPr lang="en-US" dirty="0"/>
              <a:t>Challenge thoughts</a:t>
            </a:r>
          </a:p>
          <a:p>
            <a:r>
              <a:rPr lang="en-US" dirty="0"/>
              <a:t>Person 2: binge eating; exercise</a:t>
            </a:r>
          </a:p>
          <a:p>
            <a:pPr lvl="1"/>
            <a:r>
              <a:rPr lang="en-US" dirty="0"/>
              <a:t>Change behaviors</a:t>
            </a:r>
          </a:p>
          <a:p>
            <a:r>
              <a:rPr lang="en-US" dirty="0"/>
              <a:t>Person 3: Restrict; thinking about overeating</a:t>
            </a:r>
          </a:p>
          <a:p>
            <a:pPr lvl="1"/>
            <a:r>
              <a:rPr lang="en-US" dirty="0"/>
              <a:t>Disrupt connection between thought &amp; behavior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0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Not enough assessment points!!</a:t>
            </a:r>
          </a:p>
          <a:p>
            <a:r>
              <a:rPr lang="en-US" dirty="0"/>
              <a:t>Small sample</a:t>
            </a:r>
          </a:p>
          <a:p>
            <a:r>
              <a:rPr lang="en-US" dirty="0"/>
              <a:t>What cognitions and behaviors should we include?</a:t>
            </a:r>
          </a:p>
        </p:txBody>
      </p:sp>
    </p:spTree>
    <p:extLst>
      <p:ext uri="{BB962C8B-B14F-4D97-AF65-F5344CB8AC3E}">
        <p14:creationId xmlns:p14="http://schemas.microsoft.com/office/powerpoint/2010/main" val="3952222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Eating disorders are </a:t>
            </a:r>
            <a:r>
              <a:rPr lang="en-US" dirty="0" err="1"/>
              <a:t>heterogenous</a:t>
            </a:r>
            <a:r>
              <a:rPr lang="en-US" dirty="0"/>
              <a:t>!</a:t>
            </a:r>
          </a:p>
          <a:p>
            <a:r>
              <a:rPr lang="en-US" dirty="0"/>
              <a:t>Need to personalize existing treatments using data</a:t>
            </a:r>
          </a:p>
          <a:p>
            <a:pPr lvl="1"/>
            <a:r>
              <a:rPr lang="en-US" dirty="0"/>
              <a:t>Modular treatments</a:t>
            </a:r>
          </a:p>
          <a:p>
            <a:r>
              <a:rPr lang="en-US" dirty="0"/>
              <a:t>What is the structure of eating disorders both between and within persons? </a:t>
            </a:r>
          </a:p>
          <a:p>
            <a:pPr lvl="1"/>
            <a:r>
              <a:rPr lang="en-US" dirty="0"/>
              <a:t>Inform interventions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57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Large scale data collection with intensive longitudinal data</a:t>
            </a:r>
          </a:p>
          <a:p>
            <a:pPr lvl="1"/>
            <a:r>
              <a:rPr lang="en-US" dirty="0"/>
              <a:t>100+ assessment points with 400 individuals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Include physiological data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machine learning to create algorithm that directly informs clinician and patients of which symptom/s to target and which treatment to use</a:t>
            </a:r>
          </a:p>
        </p:txBody>
      </p:sp>
    </p:spTree>
    <p:extLst>
      <p:ext uri="{BB962C8B-B14F-4D97-AF65-F5344CB8AC3E}">
        <p14:creationId xmlns:p14="http://schemas.microsoft.com/office/powerpoint/2010/main" val="384825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616" y="1865799"/>
            <a:ext cx="2527168" cy="1889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237113"/>
            <a:ext cx="1518990" cy="1539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114800"/>
            <a:ext cx="5486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Contact: Cheri A. Levinson</a:t>
            </a:r>
          </a:p>
          <a:p>
            <a:r>
              <a:rPr lang="en-US" dirty="0"/>
              <a:t>Assistant Professor</a:t>
            </a:r>
          </a:p>
          <a:p>
            <a:r>
              <a:rPr lang="en-US" dirty="0"/>
              <a:t>Director, Eating Anxiety Treatment Lab</a:t>
            </a:r>
          </a:p>
          <a:p>
            <a:r>
              <a:rPr lang="en-US" dirty="0"/>
              <a:t>Clinical Director, Louisville Center for Eating Disorders</a:t>
            </a:r>
          </a:p>
          <a:p>
            <a:r>
              <a:rPr lang="en-US" dirty="0"/>
              <a:t>cheri.levinson@louisville.edu	</a:t>
            </a:r>
          </a:p>
          <a:p>
            <a:r>
              <a:rPr lang="en-US" dirty="0"/>
              <a:t>502-852-7710		</a:t>
            </a:r>
          </a:p>
          <a:p>
            <a:r>
              <a:rPr lang="en-US" dirty="0">
                <a:hlinkClick r:id="rId4"/>
              </a:rPr>
              <a:t>www.louisvilleeatlab.com</a:t>
            </a:r>
            <a:endParaRPr lang="en-US" dirty="0"/>
          </a:p>
          <a:p>
            <a:r>
              <a:rPr lang="en-US" dirty="0">
                <a:hlinkClick r:id="rId5" action="ppaction://hlinkfile"/>
              </a:rPr>
              <a:t>www.louisvillecenterforeatingdisorders.com</a:t>
            </a:r>
            <a:r>
              <a:rPr lang="en-US" dirty="0"/>
              <a:t>		</a:t>
            </a:r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4038600" cy="3028950"/>
          </a:xfrm>
        </p:spPr>
      </p:pic>
      <p:sp>
        <p:nvSpPr>
          <p:cNvPr id="4" name="TextBox 3"/>
          <p:cNvSpPr txBox="1"/>
          <p:nvPr/>
        </p:nvSpPr>
        <p:spPr>
          <a:xfrm>
            <a:off x="5791200" y="497726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Clinical Treatment &amp; Research Opportunities for Individuals with Eating Disorders are Available!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D0EDF04E-F303-4EE5-8A84-F7C09283F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3998380"/>
            <a:ext cx="27971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31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Cognitive-Behavioral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Primary theory is cognitive-behavioral</a:t>
            </a:r>
          </a:p>
          <a:p>
            <a:r>
              <a:rPr lang="en-US" dirty="0"/>
              <a:t>CBT-E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Current treatment is “one size fits all”</a:t>
            </a:r>
          </a:p>
          <a:p>
            <a:pPr lvl="1"/>
            <a:r>
              <a:rPr lang="en-US" dirty="0"/>
              <a:t>But extreme heterogeneity…. </a:t>
            </a:r>
          </a:p>
          <a:p>
            <a:endParaRPr lang="en-US" dirty="0"/>
          </a:p>
        </p:txBody>
      </p:sp>
      <p:pic>
        <p:nvPicPr>
          <p:cNvPr id="4" name="Picture 3" descr="Macintosh HD:Users:carolinechristian:Desktop:EAT Lab:Cheri grants:CBM eating pdf.pd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0" t="2381" r="2167" b="11376"/>
          <a:stretch/>
        </p:blipFill>
        <p:spPr bwMode="auto">
          <a:xfrm>
            <a:off x="762000" y="2286000"/>
            <a:ext cx="3048000" cy="2542117"/>
          </a:xfrm>
          <a:prstGeom prst="rect">
            <a:avLst/>
          </a:prstGeom>
          <a:noFill/>
          <a:ln w="38100">
            <a:solidFill>
              <a:srgbClr val="9BBB59"/>
            </a:solidFill>
          </a:ln>
          <a:extLst>
            <a:ext uri="{53640926-AAD7-44d8-BBD7-CCE9431645EC}">
              <a14:shadowObscured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6452049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Fairburn, Cooper, and </a:t>
            </a:r>
            <a:r>
              <a:rPr lang="en-US" dirty="0" err="1"/>
              <a:t>Shafran</a:t>
            </a:r>
            <a:r>
              <a:rPr lang="en-US" dirty="0"/>
              <a:t>, (2003)</a:t>
            </a:r>
          </a:p>
        </p:txBody>
      </p:sp>
    </p:spTree>
    <p:extLst>
      <p:ext uri="{BB962C8B-B14F-4D97-AF65-F5344CB8AC3E}">
        <p14:creationId xmlns:p14="http://schemas.microsoft.com/office/powerpoint/2010/main" val="256603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Personalized Treatments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Precision medicine initiative suggests that identifying more precise targets will lead to more effective treatment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Data from anxiety and depression literature show that data-driven methods outperform clinician judgment</a:t>
            </a:r>
          </a:p>
          <a:p>
            <a:endParaRPr lang="en-US" dirty="0"/>
          </a:p>
          <a:p>
            <a:r>
              <a:rPr lang="en-US" dirty="0"/>
              <a:t>We need individualized, data-driven methods to assist clinicians with the identification of which symptoms to address in treatment</a:t>
            </a:r>
          </a:p>
          <a:p>
            <a:pPr lvl="1"/>
            <a:r>
              <a:rPr lang="en-US" dirty="0"/>
              <a:t>But how?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6400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Insel</a:t>
            </a:r>
            <a:r>
              <a:rPr lang="en-US" dirty="0"/>
              <a:t>, 2014; Fernandez et al., 2017; Fisher et al., 2017 </a:t>
            </a:r>
          </a:p>
        </p:txBody>
      </p:sp>
    </p:spTree>
    <p:extLst>
      <p:ext uri="{BB962C8B-B14F-4D97-AF65-F5344CB8AC3E}">
        <p14:creationId xmlns:p14="http://schemas.microsoft.com/office/powerpoint/2010/main" val="343597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Assumes that psychopathology arises from causal connections between symptoms</a:t>
            </a:r>
          </a:p>
          <a:p>
            <a:pPr lvl="1"/>
            <a:r>
              <a:rPr lang="en-US" dirty="0"/>
              <a:t>Moves away from underlying latent variable model</a:t>
            </a:r>
          </a:p>
          <a:p>
            <a:endParaRPr lang="en-US" dirty="0"/>
          </a:p>
          <a:p>
            <a:r>
              <a:rPr lang="en-US" dirty="0"/>
              <a:t>Allows for characterization of:</a:t>
            </a:r>
          </a:p>
          <a:p>
            <a:pPr lvl="1"/>
            <a:r>
              <a:rPr lang="en-US" dirty="0"/>
              <a:t>Core symptoms</a:t>
            </a:r>
          </a:p>
          <a:p>
            <a:pPr lvl="1"/>
            <a:r>
              <a:rPr lang="en-US" dirty="0"/>
              <a:t>Illness pathways</a:t>
            </a:r>
          </a:p>
          <a:p>
            <a:pPr lvl="1"/>
            <a:endParaRPr lang="en-US" dirty="0"/>
          </a:p>
          <a:p>
            <a:r>
              <a:rPr lang="en-US" dirty="0"/>
              <a:t>Clinical relevance</a:t>
            </a:r>
          </a:p>
          <a:p>
            <a:pPr lvl="1"/>
            <a:r>
              <a:rPr lang="en-US" dirty="0"/>
              <a:t>Identify core symptoms to target in treatment</a:t>
            </a:r>
          </a:p>
          <a:p>
            <a:pPr lvl="1"/>
            <a:r>
              <a:rPr lang="en-US" dirty="0"/>
              <a:t>Identify pathways between symptoms-what maintains psychopathology?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CAN BE USED TO DEVELOP INDIVIDUAL NETWORKS!</a:t>
            </a:r>
          </a:p>
          <a:p>
            <a:pPr lvl="1"/>
            <a:r>
              <a:rPr lang="en-US" dirty="0"/>
              <a:t>Which can be used to personalize treatment!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6400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Cramer et al., 2010; McNally et al, 2017</a:t>
            </a:r>
          </a:p>
        </p:txBody>
      </p:sp>
    </p:spTree>
    <p:extLst>
      <p:ext uri="{BB962C8B-B14F-4D97-AF65-F5344CB8AC3E}">
        <p14:creationId xmlns:p14="http://schemas.microsoft.com/office/powerpoint/2010/main" val="12713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4F66E-6BC5-41FE-97FB-672F4DE4E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C1D6-26B6-4459-B82A-9600632C27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Overall Aim: Identify maintaining symptoms within and between individuals to inform future treatment development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Goal 1: Explore temporal relationship between cognitions and behaviors in individuals with EDs</a:t>
            </a:r>
          </a:p>
          <a:p>
            <a:pPr lvl="1"/>
            <a:r>
              <a:rPr lang="en-US" dirty="0"/>
              <a:t>Need average to understand differences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Goal 2: Explore individual differences in symptom interactions by comparing </a:t>
            </a:r>
            <a:r>
              <a:rPr lang="en-US" dirty="0" err="1"/>
              <a:t>intraindividual</a:t>
            </a:r>
            <a:r>
              <a:rPr lang="en-US" dirty="0"/>
              <a:t> networks of three participants all with AN</a:t>
            </a:r>
          </a:p>
        </p:txBody>
      </p:sp>
    </p:spTree>
    <p:extLst>
      <p:ext uri="{BB962C8B-B14F-4D97-AF65-F5344CB8AC3E}">
        <p14:creationId xmlns:p14="http://schemas.microsoft.com/office/powerpoint/2010/main" val="367606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/>
              <a:t>N</a:t>
            </a:r>
            <a:r>
              <a:rPr lang="en-US" dirty="0"/>
              <a:t> = 66 patients with eating disorders</a:t>
            </a:r>
          </a:p>
          <a:p>
            <a:pPr lvl="1"/>
            <a:r>
              <a:rPr lang="en-US" dirty="0"/>
              <a:t>Most participants are female (</a:t>
            </a:r>
            <a:r>
              <a:rPr lang="en-US" i="1" dirty="0"/>
              <a:t>n</a:t>
            </a:r>
            <a:r>
              <a:rPr lang="en-US" dirty="0"/>
              <a:t> = 64; 97%)</a:t>
            </a:r>
          </a:p>
          <a:p>
            <a:pPr lvl="1"/>
            <a:r>
              <a:rPr lang="en-US" dirty="0"/>
              <a:t>Most participants are European American (</a:t>
            </a:r>
            <a:r>
              <a:rPr lang="en-US" i="1" dirty="0"/>
              <a:t>n</a:t>
            </a:r>
            <a:r>
              <a:rPr lang="en-US" dirty="0"/>
              <a:t> = 56; 84.8%) </a:t>
            </a:r>
          </a:p>
          <a:p>
            <a:pPr lvl="1"/>
            <a:r>
              <a:rPr lang="en-US" dirty="0"/>
              <a:t>Average age is 24.98 (</a:t>
            </a:r>
            <a:r>
              <a:rPr lang="en-US" i="1" dirty="0"/>
              <a:t>SD</a:t>
            </a:r>
            <a:r>
              <a:rPr lang="en-US" dirty="0"/>
              <a:t> = 7.31)</a:t>
            </a:r>
          </a:p>
          <a:p>
            <a:pPr lvl="1"/>
            <a:r>
              <a:rPr lang="en-US" dirty="0"/>
              <a:t>Most participants primary diagnosis is AN (</a:t>
            </a:r>
            <a:r>
              <a:rPr lang="en-US" i="1" dirty="0"/>
              <a:t>n</a:t>
            </a:r>
            <a:r>
              <a:rPr lang="en-US" dirty="0"/>
              <a:t> = 54; 81.8%)</a:t>
            </a:r>
          </a:p>
          <a:p>
            <a:pPr lvl="1"/>
            <a:r>
              <a:rPr lang="en-US" dirty="0"/>
              <a:t>Most have </a:t>
            </a:r>
            <a:r>
              <a:rPr lang="en-US" dirty="0" err="1"/>
              <a:t>comorbid</a:t>
            </a:r>
            <a:r>
              <a:rPr lang="en-US" dirty="0"/>
              <a:t> anxiety (</a:t>
            </a:r>
            <a:r>
              <a:rPr lang="en-US" i="1" dirty="0"/>
              <a:t>n</a:t>
            </a:r>
            <a:r>
              <a:rPr lang="en-US" dirty="0"/>
              <a:t> = 41;62.1%) or depression (</a:t>
            </a:r>
            <a:r>
              <a:rPr lang="en-US" i="1" dirty="0"/>
              <a:t>n</a:t>
            </a:r>
            <a:r>
              <a:rPr lang="en-US" dirty="0"/>
              <a:t> = 38; 57.6%)</a:t>
            </a:r>
          </a:p>
          <a:p>
            <a:pPr lvl="1"/>
            <a:r>
              <a:rPr lang="en-US" dirty="0"/>
              <a:t>Most are currently in treatment (</a:t>
            </a:r>
            <a:r>
              <a:rPr lang="en-US" i="1" dirty="0"/>
              <a:t>n</a:t>
            </a:r>
            <a:r>
              <a:rPr lang="en-US" dirty="0"/>
              <a:t> = 49; 74.2%)</a:t>
            </a:r>
          </a:p>
          <a:p>
            <a:pPr lvl="2"/>
            <a:r>
              <a:rPr lang="en-US" dirty="0"/>
              <a:t>On average 7.32 hours a week of treatment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7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Participants recruited from intensive treatment center</a:t>
            </a:r>
          </a:p>
          <a:p>
            <a:pPr lvl="1"/>
            <a:r>
              <a:rPr lang="en-US" dirty="0"/>
              <a:t>All participants have diagnosis of an eating disorder</a:t>
            </a:r>
          </a:p>
          <a:p>
            <a:pPr lvl="2"/>
            <a:r>
              <a:rPr lang="en-US" dirty="0"/>
              <a:t>Based on treatment team diagnosis, as well as Eating Disorder Diagnostic Inventory</a:t>
            </a:r>
          </a:p>
          <a:p>
            <a:pPr marL="594360" lvl="2" indent="0">
              <a:buNone/>
            </a:pPr>
            <a:endParaRPr lang="en-US" dirty="0"/>
          </a:p>
          <a:p>
            <a:r>
              <a:rPr lang="en-US" dirty="0"/>
              <a:t>Use status-post </a:t>
            </a:r>
            <a:r>
              <a:rPr lang="en-US" dirty="0" err="1"/>
              <a:t>iphone</a:t>
            </a:r>
            <a:r>
              <a:rPr lang="en-US" dirty="0"/>
              <a:t> application for one week </a:t>
            </a:r>
          </a:p>
          <a:p>
            <a:pPr lvl="2"/>
            <a:r>
              <a:rPr lang="en-US" dirty="0"/>
              <a:t>4 times a day (28 measurement points)</a:t>
            </a:r>
          </a:p>
          <a:p>
            <a:pPr lvl="2"/>
            <a:r>
              <a:rPr lang="en-US" dirty="0"/>
              <a:t>Assess real-time cognitions and behaviors</a:t>
            </a:r>
          </a:p>
        </p:txBody>
      </p:sp>
    </p:spTree>
    <p:extLst>
      <p:ext uri="{BB962C8B-B14F-4D97-AF65-F5344CB8AC3E}">
        <p14:creationId xmlns:p14="http://schemas.microsoft.com/office/powerpoint/2010/main" val="72443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Measures: Cognitions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Selected items from Eating Disorder Inventory-2 (EDI-2)</a:t>
            </a:r>
          </a:p>
          <a:p>
            <a:r>
              <a:rPr lang="en-US" dirty="0"/>
              <a:t>Participants were asked to rate how they felt “right now”</a:t>
            </a:r>
          </a:p>
          <a:p>
            <a:r>
              <a:rPr lang="en-US" dirty="0"/>
              <a:t>Rated each item on a 1 to 6 scale where 1 = not at all and 6 = extremely </a:t>
            </a:r>
          </a:p>
          <a:p>
            <a:pPr lvl="1"/>
            <a:r>
              <a:rPr lang="en-US" dirty="0"/>
              <a:t>I feel like I have overeaten </a:t>
            </a:r>
          </a:p>
          <a:p>
            <a:pPr lvl="1"/>
            <a:r>
              <a:rPr lang="en-US" dirty="0"/>
              <a:t>I am thinking about dieting</a:t>
            </a:r>
          </a:p>
          <a:p>
            <a:pPr lvl="1"/>
            <a:r>
              <a:rPr lang="en-US" dirty="0"/>
              <a:t>I am preoccupied with the desire to be thinner</a:t>
            </a:r>
          </a:p>
          <a:p>
            <a:pPr lvl="1"/>
            <a:r>
              <a:rPr lang="en-US" dirty="0"/>
              <a:t>I am terrified of gaining weight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9DD2BE-5BE6-42DC-97D4-8078E91425EA}"/>
              </a:ext>
            </a:extLst>
          </p:cNvPr>
          <p:cNvSpPr txBox="1"/>
          <p:nvPr/>
        </p:nvSpPr>
        <p:spPr>
          <a:xfrm>
            <a:off x="6096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Garner, Olmstead, &amp; </a:t>
            </a:r>
            <a:r>
              <a:rPr lang="en-US" dirty="0" err="1"/>
              <a:t>Polivy</a:t>
            </a:r>
            <a:r>
              <a:rPr lang="en-US" dirty="0"/>
              <a:t>, 1983 </a:t>
            </a:r>
          </a:p>
        </p:txBody>
      </p:sp>
    </p:spTree>
    <p:extLst>
      <p:ext uri="{BB962C8B-B14F-4D97-AF65-F5344CB8AC3E}">
        <p14:creationId xmlns:p14="http://schemas.microsoft.com/office/powerpoint/2010/main" val="4279806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96390</TotalTime>
  <Words>1450</Words>
  <Application>Microsoft Office PowerPoint</Application>
  <PresentationFormat>On-screen Show (4:3)</PresentationFormat>
  <Paragraphs>246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Bookman Old Style</vt:lpstr>
      <vt:lpstr>Calibri</vt:lpstr>
      <vt:lpstr>Gill Sans MT</vt:lpstr>
      <vt:lpstr>Wingdings</vt:lpstr>
      <vt:lpstr>Wingdings 3</vt:lpstr>
      <vt:lpstr>Origin</vt:lpstr>
      <vt:lpstr>The Relationship Between Eating Disorder Cognitions and Behaviors: Using Intra-individual Network Analysis To Identify Personalized Intervention Targets  </vt:lpstr>
      <vt:lpstr>Heterogeneity in Eating Disorders</vt:lpstr>
      <vt:lpstr>Cognitive-Behavioral Model</vt:lpstr>
      <vt:lpstr>Personalized Treatments</vt:lpstr>
      <vt:lpstr>Network Analysis</vt:lpstr>
      <vt:lpstr>Current Study</vt:lpstr>
      <vt:lpstr>Participants</vt:lpstr>
      <vt:lpstr>Procedure</vt:lpstr>
      <vt:lpstr>Measures: Cognitions</vt:lpstr>
      <vt:lpstr>Measures: Behaviors</vt:lpstr>
      <vt:lpstr>Data Analytic Procedures</vt:lpstr>
      <vt:lpstr>Data Analytic Procedures: Individual  Networks</vt:lpstr>
      <vt:lpstr>Data Analytic Procedures</vt:lpstr>
      <vt:lpstr>PowerPoint Presentation</vt:lpstr>
      <vt:lpstr>PowerPoint Presentation</vt:lpstr>
      <vt:lpstr>PowerPoint Presentation</vt:lpstr>
      <vt:lpstr>Results</vt:lpstr>
      <vt:lpstr>Results</vt:lpstr>
      <vt:lpstr>Results</vt:lpstr>
      <vt:lpstr>Overall Conclusions</vt:lpstr>
      <vt:lpstr>Temporal network</vt:lpstr>
      <vt:lpstr>Contemporaneous network</vt:lpstr>
      <vt:lpstr>Between-subjects network</vt:lpstr>
      <vt:lpstr>Individual networks</vt:lpstr>
      <vt:lpstr>Limitations</vt:lpstr>
      <vt:lpstr>Clinical Implications</vt:lpstr>
      <vt:lpstr>Future Directions</vt:lpstr>
      <vt:lpstr>QUESTIONS?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Profiling: Predicting Social Anxiety from Facebook Profiles</dc:title>
  <dc:creator>Cheri Levinson</dc:creator>
  <cp:lastModifiedBy>Cheri Levinson</cp:lastModifiedBy>
  <cp:revision>738</cp:revision>
  <dcterms:created xsi:type="dcterms:W3CDTF">2011-09-27T19:48:30Z</dcterms:created>
  <dcterms:modified xsi:type="dcterms:W3CDTF">2017-11-17T02:39:42Z</dcterms:modified>
</cp:coreProperties>
</file>