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74" r:id="rId8"/>
    <p:sldId id="275" r:id="rId9"/>
    <p:sldId id="276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990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315592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Network Analysis to Explain Eating Disorder and Obsessive Compulsive Disorder Symptom Overlap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Cheri A. Levinson, Ph.D., Laura </a:t>
            </a:r>
            <a:r>
              <a:rPr lang="en-US" dirty="0" err="1"/>
              <a:t>Fewell</a:t>
            </a:r>
            <a:r>
              <a:rPr lang="en-US" dirty="0"/>
              <a:t>, B.A., Leigh Brosof, B.A.</a:t>
            </a:r>
          </a:p>
        </p:txBody>
      </p:sp>
    </p:spTree>
    <p:extLst>
      <p:ext uri="{BB962C8B-B14F-4D97-AF65-F5344CB8AC3E}">
        <p14:creationId xmlns:p14="http://schemas.microsoft.com/office/powerpoint/2010/main" val="307716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287659" y="67882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3674" y="24442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6586" y="66138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Content Placeholder 16" descr="Screen Shot 2016-10-03 at 3.46.1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5" r="4534" b="3461"/>
          <a:stretch/>
        </p:blipFill>
        <p:spPr>
          <a:xfrm>
            <a:off x="338420" y="146304"/>
            <a:ext cx="11463436" cy="6455587"/>
          </a:xfrm>
        </p:spPr>
      </p:pic>
    </p:spTree>
    <p:extLst>
      <p:ext uri="{BB962C8B-B14F-4D97-AF65-F5344CB8AC3E}">
        <p14:creationId xmlns:p14="http://schemas.microsoft.com/office/powerpoint/2010/main" val="10413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1 OCD/ED: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OCD</a:t>
            </a:r>
          </a:p>
          <a:p>
            <a:pPr lvl="1"/>
            <a:r>
              <a:rPr lang="en-US" sz="2800" dirty="0"/>
              <a:t>I am upset by unpleasant thoughts that come into my mind against my will</a:t>
            </a:r>
          </a:p>
          <a:p>
            <a:pPr lvl="1"/>
            <a:r>
              <a:rPr lang="en-US" sz="2800" dirty="0"/>
              <a:t>I find it difficult to control my own </a:t>
            </a:r>
            <a:r>
              <a:rPr lang="en-US" sz="2800" dirty="0" smtClean="0"/>
              <a:t>thoughts</a:t>
            </a:r>
            <a:endParaRPr lang="en-US" sz="2800" dirty="0"/>
          </a:p>
          <a:p>
            <a:r>
              <a:rPr lang="en-US" sz="3400" dirty="0"/>
              <a:t>ED</a:t>
            </a:r>
          </a:p>
          <a:p>
            <a:pPr lvl="1"/>
            <a:r>
              <a:rPr lang="en-US" sz="2800" dirty="0"/>
              <a:t>I am terrified of gaining weight</a:t>
            </a:r>
          </a:p>
          <a:p>
            <a:pPr lvl="1"/>
            <a:r>
              <a:rPr lang="en-US" sz="2800" dirty="0"/>
              <a:t>I think my thighs, buttocks are too large</a:t>
            </a:r>
          </a:p>
          <a:p>
            <a:r>
              <a:rPr lang="en-US" sz="3000" dirty="0"/>
              <a:t>OCD symptoms more central than ED symptoms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963" y="926647"/>
            <a:ext cx="10993549" cy="1475013"/>
          </a:xfrm>
        </p:spPr>
        <p:txBody>
          <a:bodyPr/>
          <a:lstStyle/>
          <a:p>
            <a:r>
              <a:rPr lang="en-US" dirty="0"/>
              <a:t>What about Perfectionism?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10-04 at 10.10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23" y="0"/>
            <a:ext cx="116923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OCD, ED, &amp; Perfectionism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I do not do well all the time, people will not respect me (</a:t>
            </a:r>
            <a:r>
              <a:rPr lang="en-US" sz="4000" dirty="0" err="1"/>
              <a:t>perf</a:t>
            </a:r>
            <a:r>
              <a:rPr lang="en-US" sz="4000" dirty="0"/>
              <a:t> 25)</a:t>
            </a:r>
          </a:p>
          <a:p>
            <a:r>
              <a:rPr lang="en-US" sz="4000" dirty="0"/>
              <a:t>The fewer mistakes I make, the more people will like me (</a:t>
            </a:r>
            <a:r>
              <a:rPr lang="en-US" sz="4000" dirty="0" err="1"/>
              <a:t>perf</a:t>
            </a:r>
            <a:r>
              <a:rPr lang="en-US" sz="4000" dirty="0"/>
              <a:t> 34)</a:t>
            </a:r>
          </a:p>
        </p:txBody>
      </p:sp>
    </p:spTree>
    <p:extLst>
      <p:ext uri="{BB962C8B-B14F-4D97-AF65-F5344CB8AC3E}">
        <p14:creationId xmlns:p14="http://schemas.microsoft.com/office/powerpoint/2010/main" val="7661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2: OCD &amp; ED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Do these networks remain the same across time?</a:t>
            </a:r>
          </a:p>
        </p:txBody>
      </p:sp>
    </p:spTree>
    <p:extLst>
      <p:ext uri="{BB962C8B-B14F-4D97-AF65-F5344CB8AC3E}">
        <p14:creationId xmlns:p14="http://schemas.microsoft.com/office/powerpoint/2010/main" val="22017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10-04 at 10.26.26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" r="1584" b="2055"/>
          <a:stretch/>
        </p:blipFill>
        <p:spPr>
          <a:xfrm>
            <a:off x="0" y="0"/>
            <a:ext cx="12192000" cy="6635245"/>
          </a:xfrm>
        </p:spPr>
      </p:pic>
    </p:spTree>
    <p:extLst>
      <p:ext uri="{BB962C8B-B14F-4D97-AF65-F5344CB8AC3E}">
        <p14:creationId xmlns:p14="http://schemas.microsoft.com/office/powerpoint/2010/main" val="19844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2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OCD</a:t>
            </a:r>
          </a:p>
          <a:p>
            <a:pPr lvl="1"/>
            <a:r>
              <a:rPr lang="en-US" sz="2400" dirty="0"/>
              <a:t>I am upset by unpleasant thoughts that come into my mind against my will</a:t>
            </a:r>
          </a:p>
          <a:p>
            <a:pPr lvl="1"/>
            <a:r>
              <a:rPr lang="en-US" sz="2400" dirty="0"/>
              <a:t>I have saved up so many things that they get in the way</a:t>
            </a:r>
          </a:p>
          <a:p>
            <a:r>
              <a:rPr lang="en-US" sz="2800" dirty="0"/>
              <a:t>ED</a:t>
            </a:r>
          </a:p>
          <a:p>
            <a:pPr lvl="1"/>
            <a:r>
              <a:rPr lang="en-US" sz="2400" dirty="0"/>
              <a:t>I am terrified of gaining weight</a:t>
            </a:r>
          </a:p>
          <a:p>
            <a:pPr lvl="1"/>
            <a:r>
              <a:rPr lang="en-US" sz="2400" dirty="0"/>
              <a:t>I think my buttocks are too large</a:t>
            </a:r>
          </a:p>
          <a:p>
            <a:pPr lvl="1"/>
            <a:r>
              <a:rPr lang="en-US" sz="2400" dirty="0"/>
              <a:t>I eat or drink in secrecy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9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OCD and ED cluster into two separate symptom networks</a:t>
            </a:r>
          </a:p>
          <a:p>
            <a:pPr lvl="1"/>
            <a:r>
              <a:rPr lang="en-US" sz="2400" dirty="0"/>
              <a:t>OCD symptoms are overall most central</a:t>
            </a:r>
          </a:p>
          <a:p>
            <a:pPr lvl="2"/>
            <a:r>
              <a:rPr lang="en-US" sz="2000" dirty="0"/>
              <a:t>Specifically, symptoms associated with difficulty controlling thoughts &amp; having unwanted thoughts</a:t>
            </a:r>
          </a:p>
          <a:p>
            <a:pPr lvl="2"/>
            <a:r>
              <a:rPr lang="en-US" sz="2000" dirty="0"/>
              <a:t>Consistent with literature on eating disorder thoughts</a:t>
            </a:r>
          </a:p>
          <a:p>
            <a:r>
              <a:rPr lang="en-US" sz="2800" dirty="0"/>
              <a:t>Perfectionistic behaviors and thoughts cluster in between OCD and EDs</a:t>
            </a:r>
          </a:p>
          <a:p>
            <a:pPr lvl="1"/>
            <a:r>
              <a:rPr lang="en-US" sz="2400" dirty="0"/>
              <a:t>Most central items are related to social judgments on being imperfect</a:t>
            </a:r>
          </a:p>
          <a:p>
            <a:r>
              <a:rPr lang="en-US" sz="2800" dirty="0"/>
              <a:t>Networks are similar across one month with some minor differences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6365966"/>
            <a:ext cx="731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Bardone-Cone et al., 2007; </a:t>
            </a:r>
            <a:r>
              <a:rPr lang="en-US" dirty="0" err="1" smtClean="0"/>
              <a:t>Bulik</a:t>
            </a:r>
            <a:r>
              <a:rPr lang="en-US" dirty="0" smtClean="0"/>
              <a:t> et al.,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Inherent limitations with network analysis</a:t>
            </a:r>
          </a:p>
          <a:p>
            <a:pPr lvl="1"/>
            <a:r>
              <a:rPr lang="en-US" sz="3600" dirty="0"/>
              <a:t>No fit indices</a:t>
            </a:r>
          </a:p>
          <a:p>
            <a:r>
              <a:rPr lang="en-US" sz="4000" dirty="0"/>
              <a:t>Relatively small sample</a:t>
            </a:r>
          </a:p>
          <a:p>
            <a:r>
              <a:rPr lang="en-US" sz="4000" dirty="0"/>
              <a:t>Limited measurement of OCD and ED</a:t>
            </a:r>
          </a:p>
        </p:txBody>
      </p:sp>
    </p:spTree>
    <p:extLst>
      <p:ext uri="{BB962C8B-B14F-4D97-AF65-F5344CB8AC3E}">
        <p14:creationId xmlns:p14="http://schemas.microsoft.com/office/powerpoint/2010/main" val="25638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of </a:t>
            </a:r>
            <a:r>
              <a:rPr lang="en-US" dirty="0" err="1" smtClean="0"/>
              <a:t>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have no conflicts of interest to disclose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81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Perhaps treatments of comorbid OCD/ED should be tailored to focus on negative or uncontrollable thoughts</a:t>
            </a:r>
          </a:p>
          <a:p>
            <a:pPr lvl="1"/>
            <a:r>
              <a:rPr lang="en-US" sz="2800" dirty="0"/>
              <a:t>Mindfulness/acceptance therapies?</a:t>
            </a:r>
          </a:p>
          <a:p>
            <a:r>
              <a:rPr lang="en-US" sz="3200" dirty="0"/>
              <a:t>Perfectionism could be a target that reduces symptoms of both OCD and ED</a:t>
            </a:r>
          </a:p>
          <a:p>
            <a:pPr lvl="1"/>
            <a:r>
              <a:rPr lang="en-US" sz="2800" dirty="0"/>
              <a:t>CBT for perfectionism reduces anxiety, depression, and eating disorder symptoms</a:t>
            </a:r>
          </a:p>
        </p:txBody>
      </p:sp>
    </p:spTree>
    <p:extLst>
      <p:ext uri="{BB962C8B-B14F-4D97-AF65-F5344CB8AC3E}">
        <p14:creationId xmlns:p14="http://schemas.microsoft.com/office/powerpoint/2010/main" val="20763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Eating Anxiety Treatment Lab &amp; Clinic</a:t>
            </a:r>
          </a:p>
          <a:p>
            <a:r>
              <a:rPr lang="en-US" sz="2800" dirty="0"/>
              <a:t>5T32DA007261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0" y="3228267"/>
            <a:ext cx="7524204" cy="3095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4" y="4775803"/>
            <a:ext cx="2638002" cy="19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Eating Disorders And obsessive Compulsive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Eating disorders (EDs) and obsessive-compulsive disorder (OCD) are highly comorbid </a:t>
            </a:r>
          </a:p>
          <a:p>
            <a:r>
              <a:rPr lang="en-US" sz="4000" dirty="0"/>
              <a:t>Which comes first? </a:t>
            </a:r>
          </a:p>
          <a:p>
            <a:r>
              <a:rPr lang="en-US" sz="4000" dirty="0"/>
              <a:t>Is it possible that these symptoms are interrelated?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308" y="6323339"/>
            <a:ext cx="385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Pallister &amp; Waller, 2008</a:t>
            </a:r>
          </a:p>
        </p:txBody>
      </p:sp>
    </p:spTree>
    <p:extLst>
      <p:ext uri="{BB962C8B-B14F-4D97-AF65-F5344CB8AC3E}">
        <p14:creationId xmlns:p14="http://schemas.microsoft.com/office/powerpoint/2010/main" val="11748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Network analysis allows us to identify: </a:t>
            </a:r>
          </a:p>
          <a:p>
            <a:pPr lvl="1"/>
            <a:r>
              <a:rPr lang="en-US" sz="3600" dirty="0"/>
              <a:t>How symptoms of comorbid disorders are associated with each other </a:t>
            </a:r>
          </a:p>
          <a:p>
            <a:pPr lvl="1"/>
            <a:r>
              <a:rPr lang="en-US" sz="3600" dirty="0"/>
              <a:t>Bridge symptoms, which may explain how symptoms of one disorder are connected to symptoms of another disorder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6357535"/>
            <a:ext cx="103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Borsboom &amp; Cramer, 2010; Borsboom &amp; Cramer, 2013; </a:t>
            </a:r>
            <a:r>
              <a:rPr lang="en-US" sz="1200" dirty="0" err="1"/>
              <a:t>Kendler</a:t>
            </a:r>
            <a:r>
              <a:rPr lang="en-US" sz="1200" dirty="0"/>
              <a:t>, </a:t>
            </a:r>
            <a:r>
              <a:rPr lang="en-US" sz="1200" dirty="0" err="1"/>
              <a:t>Zachar</a:t>
            </a:r>
            <a:r>
              <a:rPr lang="en-US" sz="1200" dirty="0"/>
              <a:t>, &amp; Craver, 2011</a:t>
            </a:r>
          </a:p>
        </p:txBody>
      </p:sp>
    </p:spTree>
    <p:extLst>
      <p:ext uri="{BB962C8B-B14F-4D97-AF65-F5344CB8AC3E}">
        <p14:creationId xmlns:p14="http://schemas.microsoft.com/office/powerpoint/2010/main" val="252118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Possible Bridge Symptoms: </a:t>
            </a:r>
            <a:r>
              <a:rPr lang="en-US" dirty="0" smtClean="0"/>
              <a:t>Perfectionistic thoughts &amp;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Perfectionism is highly related to eating disorders</a:t>
            </a:r>
          </a:p>
          <a:p>
            <a:pPr lvl="1"/>
            <a:r>
              <a:rPr lang="en-US" sz="2400" dirty="0"/>
              <a:t>Maintenance and developmental factor</a:t>
            </a:r>
          </a:p>
          <a:p>
            <a:r>
              <a:rPr lang="en-US" sz="2800" dirty="0"/>
              <a:t>Perfectionism is also highly related to OCD</a:t>
            </a:r>
          </a:p>
          <a:p>
            <a:pPr lvl="1"/>
            <a:r>
              <a:rPr lang="en-US" sz="2400" dirty="0"/>
              <a:t>Perfectionism OCD</a:t>
            </a:r>
          </a:p>
          <a:p>
            <a:r>
              <a:rPr lang="en-US" sz="2800" dirty="0"/>
              <a:t>Perfectionistic cognitions and behaviors may be a bridge between eating disorder and OCD symptoms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645" y="6267938"/>
            <a:ext cx="1055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Bardone</a:t>
            </a:r>
            <a:r>
              <a:rPr lang="en-US" dirty="0"/>
              <a:t>-Cone et al., 2007; Lee et al., 2009</a:t>
            </a:r>
          </a:p>
        </p:txBody>
      </p:sp>
    </p:spTree>
    <p:extLst>
      <p:ext uri="{BB962C8B-B14F-4D97-AF65-F5344CB8AC3E}">
        <p14:creationId xmlns:p14="http://schemas.microsoft.com/office/powerpoint/2010/main" val="426614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31" y="1990918"/>
            <a:ext cx="11029615" cy="3678303"/>
          </a:xfrm>
        </p:spPr>
        <p:txBody>
          <a:bodyPr>
            <a:normAutofit/>
          </a:bodyPr>
          <a:lstStyle/>
          <a:p>
            <a:r>
              <a:rPr lang="en-US" sz="3200" dirty="0"/>
              <a:t>What symptoms are central in an OCD &amp; ED symptom network?</a:t>
            </a:r>
          </a:p>
          <a:p>
            <a:r>
              <a:rPr lang="en-US" sz="3200" dirty="0"/>
              <a:t>Does perfectionistic thoughts and behaviors bridge between OCD and ED symptoms?</a:t>
            </a:r>
          </a:p>
          <a:p>
            <a:r>
              <a:rPr lang="en-US" sz="3200" dirty="0"/>
              <a:t>Does an OCD &amp; ED symptom network remain similar across one month?</a:t>
            </a:r>
          </a:p>
        </p:txBody>
      </p:sp>
    </p:spTree>
    <p:extLst>
      <p:ext uri="{BB962C8B-B14F-4D97-AF65-F5344CB8AC3E}">
        <p14:creationId xmlns:p14="http://schemas.microsoft.com/office/powerpoint/2010/main" val="33197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18" y="2588687"/>
            <a:ext cx="11029615" cy="367830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Participants are 168 individuals diagnosed with an eating disorder</a:t>
            </a:r>
          </a:p>
          <a:p>
            <a:pPr lvl="1"/>
            <a:r>
              <a:rPr lang="en-US" sz="2400" dirty="0"/>
              <a:t>Primarily anorexia nervosa (n = 120; 71.4%)</a:t>
            </a:r>
          </a:p>
          <a:p>
            <a:pPr marL="306000" lvl="1"/>
            <a:r>
              <a:rPr lang="en-US" sz="2600" dirty="0"/>
              <a:t>Currently in treatment (n = 117; 69.6%)</a:t>
            </a:r>
          </a:p>
          <a:p>
            <a:r>
              <a:rPr lang="en-US" sz="2800" dirty="0"/>
              <a:t>Diagnosed with OCD (n = 24; 14.3%)</a:t>
            </a:r>
          </a:p>
          <a:p>
            <a:r>
              <a:rPr lang="en-US" sz="2800" dirty="0"/>
              <a:t>Average age = 26.3 (SD = 9.44)</a:t>
            </a:r>
          </a:p>
          <a:p>
            <a:r>
              <a:rPr lang="en-US" sz="2800" dirty="0"/>
              <a:t>Primarily female (n = 159; 94.6%)</a:t>
            </a:r>
          </a:p>
          <a:p>
            <a:r>
              <a:rPr lang="en-US" sz="2800" dirty="0"/>
              <a:t>Primarily European American (n = 156; 92.9%)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Participants recruited from eating disorder clinic after discharge</a:t>
            </a:r>
          </a:p>
          <a:p>
            <a:r>
              <a:rPr lang="en-US" sz="3600" dirty="0"/>
              <a:t>Completed the Obsessive Compulsive Inventory,  Eating Disorder Inventory-II, &amp; the Frost Multidimensional Perfectionism Scale</a:t>
            </a:r>
          </a:p>
          <a:p>
            <a:r>
              <a:rPr lang="en-US" sz="3600" dirty="0"/>
              <a:t>One month later completed these measures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851" y="6331131"/>
            <a:ext cx="75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Foa</a:t>
            </a:r>
            <a:r>
              <a:rPr lang="en-US" dirty="0" smtClean="0"/>
              <a:t> et al., 2002; Frost et al., 1990; Garner et al.,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</a:t>
            </a:r>
            <a:r>
              <a:rPr lang="en-US" dirty="0"/>
              <a:t> analysis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Glasso</a:t>
            </a:r>
            <a:r>
              <a:rPr lang="en-US" sz="3200" dirty="0"/>
              <a:t> </a:t>
            </a:r>
            <a:r>
              <a:rPr lang="en-US" sz="3200" dirty="0" smtClean="0"/>
              <a:t>estimator</a:t>
            </a:r>
            <a:endParaRPr lang="en-US" sz="3200" dirty="0"/>
          </a:p>
          <a:p>
            <a:pPr lvl="1"/>
            <a:r>
              <a:rPr lang="en-US" sz="2800" dirty="0"/>
              <a:t>Partial correlation networks</a:t>
            </a:r>
          </a:p>
          <a:p>
            <a:r>
              <a:rPr lang="en-US" sz="3200" dirty="0"/>
              <a:t>Centrality</a:t>
            </a:r>
          </a:p>
          <a:p>
            <a:pPr lvl="1"/>
            <a:r>
              <a:rPr lang="en-US" sz="2800" dirty="0" err="1"/>
              <a:t>Betweeness</a:t>
            </a:r>
            <a:endParaRPr lang="en-US" sz="2800" dirty="0"/>
          </a:p>
          <a:p>
            <a:pPr lvl="1"/>
            <a:r>
              <a:rPr lang="en-US" sz="2800" dirty="0"/>
              <a:t>Closeness</a:t>
            </a:r>
          </a:p>
          <a:p>
            <a:pPr lvl="1"/>
            <a:r>
              <a:rPr lang="en-US" sz="2800" dirty="0"/>
              <a:t>Strength</a:t>
            </a:r>
          </a:p>
        </p:txBody>
      </p:sp>
    </p:spTree>
    <p:extLst>
      <p:ext uri="{BB962C8B-B14F-4D97-AF65-F5344CB8AC3E}">
        <p14:creationId xmlns:p14="http://schemas.microsoft.com/office/powerpoint/2010/main" val="7773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1373</TotalTime>
  <Words>670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Gill Sans MT</vt:lpstr>
      <vt:lpstr>Wingdings 2</vt:lpstr>
      <vt:lpstr>Dividend</vt:lpstr>
      <vt:lpstr>Using Network Analysis to Explain Eating Disorder and Obsessive Compulsive Disorder Symptom Overlap </vt:lpstr>
      <vt:lpstr>Conflicts of INterest</vt:lpstr>
      <vt:lpstr>Eating Disorders And obsessive Compulsive Disorder</vt:lpstr>
      <vt:lpstr>Network Analysis</vt:lpstr>
      <vt:lpstr>Possible Bridge Symptoms: Perfectionistic thoughts &amp; Behaviors</vt:lpstr>
      <vt:lpstr>Current Study</vt:lpstr>
      <vt:lpstr>Participants</vt:lpstr>
      <vt:lpstr>PROCEDURE</vt:lpstr>
      <vt:lpstr>DaTa analysis Procedure</vt:lpstr>
      <vt:lpstr>PowerPoint Presentation</vt:lpstr>
      <vt:lpstr>Time 1 OCD/ED: Centrality</vt:lpstr>
      <vt:lpstr>What about Perfectionism?</vt:lpstr>
      <vt:lpstr>PowerPoint Presentation</vt:lpstr>
      <vt:lpstr>OCD, ED, &amp; Perfectionism Centrality</vt:lpstr>
      <vt:lpstr>Time 2: OCD &amp; ED network</vt:lpstr>
      <vt:lpstr>PowerPoint Presentation</vt:lpstr>
      <vt:lpstr>Time 2 Centrality</vt:lpstr>
      <vt:lpstr>Conclusions</vt:lpstr>
      <vt:lpstr>Limitations</vt:lpstr>
      <vt:lpstr>IMPLICATIONS</vt:lpstr>
      <vt:lpstr>Acknowledgments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Network Analysis to Explain Eating Disorder and Obsessive Compulsive Disorder Symptom Overlap</dc:title>
  <dc:creator>Levinson,Cheri A</dc:creator>
  <cp:lastModifiedBy>Cheri Levinson</cp:lastModifiedBy>
  <cp:revision>44</cp:revision>
  <dcterms:created xsi:type="dcterms:W3CDTF">2016-09-26T16:17:20Z</dcterms:created>
  <dcterms:modified xsi:type="dcterms:W3CDTF">2016-10-30T00:14:20Z</dcterms:modified>
</cp:coreProperties>
</file>